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3.xml" ContentType="application/vnd.openxmlformats-officedocument.them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4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6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7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8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9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0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1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1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3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5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6.xml" ContentType="application/vnd.openxmlformats-officedocument.presentationml.notesSlide+xml"/>
  <Override PartName="/ppt/tags/tag182.xml" ContentType="application/vnd.openxmlformats-officedocument.presentationml.tags+xml"/>
  <Override PartName="/ppt/notesSlides/notesSlide17.xml" ContentType="application/vnd.openxmlformats-officedocument.presentationml.notesSlide+xml"/>
  <Override PartName="/ppt/tags/tag183.xml" ContentType="application/vnd.openxmlformats-officedocument.presentationml.tags+xml"/>
  <Override PartName="/ppt/notesSlides/notesSlide1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97" r:id="rId7"/>
    <p:sldId id="298" r:id="rId8"/>
    <p:sldId id="299" r:id="rId9"/>
    <p:sldId id="266" r:id="rId10"/>
    <p:sldId id="267" r:id="rId11"/>
    <p:sldId id="300" r:id="rId12"/>
    <p:sldId id="301" r:id="rId13"/>
    <p:sldId id="283" r:id="rId14"/>
    <p:sldId id="284" r:id="rId15"/>
    <p:sldId id="288" r:id="rId16"/>
    <p:sldId id="289" r:id="rId17"/>
    <p:sldId id="290" r:id="rId18"/>
    <p:sldId id="291" r:id="rId19"/>
    <p:sldId id="269" r:id="rId20"/>
    <p:sldId id="293" r:id="rId21"/>
    <p:sldId id="296" r:id="rId22"/>
    <p:sldId id="292" r:id="rId23"/>
    <p:sldId id="294" r:id="rId24"/>
    <p:sldId id="295" r:id="rId25"/>
    <p:sldId id="302" r:id="rId26"/>
    <p:sldId id="303" r:id="rId27"/>
    <p:sldId id="278" r:id="rId28"/>
    <p:sldId id="281" r:id="rId29"/>
    <p:sldId id="282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276" autoAdjust="0"/>
  </p:normalViewPr>
  <p:slideViewPr>
    <p:cSldViewPr snapToGrid="0">
      <p:cViewPr varScale="1">
        <p:scale>
          <a:sx n="81" d="100"/>
          <a:sy n="81" d="100"/>
        </p:scale>
        <p:origin x="11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FinML</a:t>
            </a:r>
            <a:r>
              <a:rPr lang="zh-CN" altLang="en-US" dirty="0"/>
              <a:t>使用的一个关键度量是</a:t>
            </a:r>
            <a:r>
              <a:rPr lang="en-US" altLang="zh-CN" dirty="0"/>
              <a:t>log-return</a:t>
            </a:r>
            <a:r>
              <a:rPr lang="zh-CN" altLang="en-US" dirty="0"/>
              <a:t>（对数收益率，通常用于时间序列，收益率或增长率比较平稳的序列，对数收益率近似等于收益率，公式如下。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为对数收益，</a:t>
            </a:r>
            <a:r>
              <a:rPr lang="en-US" altLang="zh-CN" dirty="0"/>
              <a:t>S</a:t>
            </a:r>
            <a:r>
              <a:rPr lang="zh-CN" altLang="en-US" dirty="0"/>
              <a:t>为股票价格，</a:t>
            </a:r>
            <a:r>
              <a:rPr lang="en-US" altLang="zh-CN" dirty="0" err="1"/>
              <a:t>nT</a:t>
            </a:r>
            <a:r>
              <a:rPr lang="zh-CN" altLang="en-US" dirty="0"/>
              <a:t>为时刻</a:t>
            </a:r>
            <a:r>
              <a:rPr lang="en-US" altLang="zh-CN" dirty="0"/>
              <a:t>T</a:t>
            </a:r>
            <a:r>
              <a:rPr lang="zh-CN" altLang="en-US" dirty="0"/>
              <a:t>监测的公司数量，</a:t>
            </a:r>
            <a:r>
              <a:rPr lang="en-US" altLang="zh-CN" dirty="0"/>
              <a:t>f</a:t>
            </a:r>
            <a:r>
              <a:rPr lang="zh-CN" altLang="en-US" dirty="0"/>
              <a:t>为预测范围。这一措施对于评估投资业绩和制定财务战略至关重要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6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财务文件经常包含文本内容之外的各种数据类型，例如图表和表格。这些额外的模式提供了丰富的、互补的见解，显著提高了分析的深度。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为了有效地整合和利用这些不同的数据类型，我们开发了金融多模态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，专门用于处理和综合来自多种模式的信息，从而提供对金融文件的全面而细致的理解。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图表、表格、文本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集成过程的数学表示如下：</a:t>
            </a:r>
          </a:p>
          <a:p>
            <a:endParaRPr lang="en-US" altLang="zh-CN" dirty="0"/>
          </a:p>
          <a:p>
            <a:r>
              <a:rPr lang="en-US" altLang="zh-CN" dirty="0" err="1"/>
              <a:t>xt</a:t>
            </a:r>
            <a:r>
              <a:rPr lang="zh-CN" altLang="en-US" dirty="0"/>
              <a:t>、</a:t>
            </a:r>
            <a:r>
              <a:rPr lang="en-US" altLang="zh-CN" dirty="0" err="1"/>
              <a:t>xg</a:t>
            </a:r>
            <a:r>
              <a:rPr lang="zh-CN" altLang="en-US" dirty="0"/>
              <a:t>和</a:t>
            </a:r>
            <a:r>
              <a:rPr lang="en-US" altLang="zh-CN" dirty="0" err="1"/>
              <a:t>xh</a:t>
            </a:r>
            <a:r>
              <a:rPr lang="zh-CN" altLang="en-US" dirty="0"/>
              <a:t>分别表示文本、图形和表格数据的输入。函数</a:t>
            </a:r>
            <a:r>
              <a:rPr lang="en-US" altLang="zh-CN" dirty="0"/>
              <a:t>T, G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  <a:r>
              <a:rPr lang="zh-CN" altLang="en-US" dirty="0"/>
              <a:t>将这些输入转换成一个统一的嵌入空间，</a:t>
            </a:r>
            <a:r>
              <a:rPr lang="en-US" altLang="zh-CN" dirty="0"/>
              <a:t>LLM L</a:t>
            </a:r>
            <a:r>
              <a:rPr lang="zh-CN" altLang="en-US" dirty="0"/>
              <a:t>综合这些嵌入以产生连贯可靠的输出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140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旨在实现高度模块化和可插拔性（灵活！！）</a:t>
            </a:r>
          </a:p>
          <a:p>
            <a:r>
              <a:rPr lang="zh-CN" altLang="en-US" dirty="0"/>
              <a:t>可扩展、动态管理（效率！！金融环境多变！）</a:t>
            </a:r>
          </a:p>
          <a:p>
            <a:endParaRPr lang="en-US" altLang="zh-CN" dirty="0"/>
          </a:p>
          <a:p>
            <a:r>
              <a:rPr lang="en-US" altLang="zh-CN" dirty="0"/>
              <a:t>Director Agent </a:t>
            </a:r>
            <a:r>
              <a:rPr lang="zh-CN" altLang="en-US" dirty="0"/>
              <a:t>任务分配</a:t>
            </a:r>
          </a:p>
          <a:p>
            <a:r>
              <a:rPr lang="en-US" altLang="zh-CN" dirty="0"/>
              <a:t>Agent Registration </a:t>
            </a:r>
            <a:r>
              <a:rPr lang="zh-CN" altLang="en-US" dirty="0"/>
              <a:t>管理注册和系统内</a:t>
            </a:r>
            <a:r>
              <a:rPr lang="en-US" altLang="zh-CN" dirty="0"/>
              <a:t>agent</a:t>
            </a:r>
            <a:r>
              <a:rPr lang="zh-CN" altLang="en-US" dirty="0"/>
              <a:t>的可用性</a:t>
            </a:r>
          </a:p>
          <a:p>
            <a:r>
              <a:rPr lang="en-US" altLang="zh-CN" dirty="0"/>
              <a:t>Agent Adaptor </a:t>
            </a:r>
            <a:r>
              <a:rPr lang="zh-CN" altLang="en-US" dirty="0"/>
              <a:t>为特定任务定制</a:t>
            </a:r>
            <a:r>
              <a:rPr lang="en-US" altLang="zh-CN" dirty="0"/>
              <a:t>agent</a:t>
            </a:r>
            <a:r>
              <a:rPr lang="zh-CN" altLang="en-US" dirty="0"/>
              <a:t>功能</a:t>
            </a:r>
          </a:p>
          <a:p>
            <a:r>
              <a:rPr lang="en-US" altLang="zh-CN" dirty="0"/>
              <a:t>Task Manager </a:t>
            </a:r>
            <a:r>
              <a:rPr lang="zh-CN" altLang="en-US" dirty="0"/>
              <a:t>管理和存储针对各种任务的通用和微调</a:t>
            </a:r>
            <a:r>
              <a:rPr lang="en-US" altLang="zh-CN" dirty="0"/>
              <a:t>agent</a:t>
            </a:r>
            <a:r>
              <a:rPr lang="zh-CN" altLang="en-US" dirty="0"/>
              <a:t>，并定期更新以确保相关性和有效性。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确保输入数据的质量</a:t>
            </a:r>
          </a:p>
          <a:p>
            <a:r>
              <a:rPr lang="zh-CN" altLang="en-US" dirty="0"/>
              <a:t>检索增强生成</a:t>
            </a:r>
            <a:r>
              <a:rPr lang="en-US" altLang="zh-CN" dirty="0"/>
              <a:t>(Retrieval- Augmented Generation, RAG)</a:t>
            </a:r>
            <a:r>
              <a:rPr lang="zh-CN" altLang="en-US" dirty="0"/>
              <a:t>，它无缝地结合了上下文检索机制和</a:t>
            </a:r>
            <a:r>
              <a:rPr lang="en-US" altLang="zh-CN" dirty="0" err="1"/>
              <a:t>llm</a:t>
            </a:r>
            <a:r>
              <a:rPr lang="zh-CN" altLang="en-US" dirty="0"/>
              <a:t>的优势来优化语言生成任务。（引用外部数据）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即插即用功能</a:t>
            </a:r>
            <a:r>
              <a:rPr lang="zh-CN" altLang="en-US" dirty="0"/>
              <a:t>：实现通用</a:t>
            </a:r>
            <a:r>
              <a:rPr lang="en-US" altLang="zh-CN" dirty="0"/>
              <a:t>LLM</a:t>
            </a:r>
            <a:r>
              <a:rPr lang="zh-CN" altLang="en-US" dirty="0"/>
              <a:t>和专业</a:t>
            </a:r>
            <a:r>
              <a:rPr lang="en-US" altLang="zh-CN" dirty="0"/>
              <a:t>LLM</a:t>
            </a:r>
            <a:r>
              <a:rPr lang="zh-CN" altLang="en-US" dirty="0"/>
              <a:t>的无缝集成和更新，确保平台保持适应性和最新的金融技术进步。</a:t>
            </a:r>
          </a:p>
          <a:p>
            <a:r>
              <a:rPr lang="zh-CN" altLang="en-US" b="1" dirty="0"/>
              <a:t>模型多样性和评估</a:t>
            </a:r>
            <a:r>
              <a:rPr lang="zh-CN" altLang="en-US" dirty="0"/>
              <a:t>：整合了参数从</a:t>
            </a:r>
            <a:r>
              <a:rPr lang="en-US" altLang="zh-CN" dirty="0"/>
              <a:t>70</a:t>
            </a:r>
            <a:r>
              <a:rPr lang="zh-CN" altLang="en-US" dirty="0"/>
              <a:t>亿到</a:t>
            </a:r>
            <a:r>
              <a:rPr lang="en-US" altLang="zh-CN" dirty="0"/>
              <a:t>720</a:t>
            </a:r>
            <a:r>
              <a:rPr lang="zh-CN" altLang="en-US" dirty="0"/>
              <a:t>亿不等的</a:t>
            </a:r>
            <a:r>
              <a:rPr lang="en-US" altLang="zh-CN" dirty="0"/>
              <a:t>LLM</a:t>
            </a:r>
            <a:r>
              <a:rPr lang="zh-CN" altLang="en-US" dirty="0"/>
              <a:t>，每个</a:t>
            </a:r>
            <a:r>
              <a:rPr lang="en-US" altLang="zh-CN" dirty="0"/>
              <a:t>LLM</a:t>
            </a:r>
            <a:r>
              <a:rPr lang="zh-CN" altLang="en-US" dirty="0"/>
              <a:t>都严格评估了特定财务任务的有效性，允许基于准确性和适应性等性能指标进行最佳模型选择。</a:t>
            </a:r>
          </a:p>
          <a:p>
            <a:r>
              <a:rPr lang="zh-CN" altLang="en-US" b="1" dirty="0"/>
              <a:t>全球市场兼容性</a:t>
            </a:r>
            <a:r>
              <a:rPr lang="zh-CN" altLang="en-US" dirty="0"/>
              <a:t>：支持多语言模型集成，增强平台分析和处理多样化财务数据的能力，这对全球市场运营至关重要。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11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465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79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人工智能代理与高级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相结合，被用来筛选大量的财务文件，如年度报告、美国证券交易委员会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(SEC)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备案文件和财报电话会议记录。这些代理能够提取关键信息，识别关键财务指标，并突出可能需要仔细检查的趋势和差异。这些人工智能代理能够理解和处理复杂的金融术语和背景，将大量非结构化数据转化为结构化的、可操作的见解。</a:t>
            </a: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在分析阶段之后，使用相同的代理生成全面的财务报告。利用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能力，该系统产生连贯、清晰和详细的文件，涵盖财务分析的各个方面，包括绩效评估、市场比较和前瞻性财务预测。每一份报告都是精心制作的，以保持专业的语气和格式，反映了顶级金融分析师所期望的质量和深度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3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Chain-of-Thought</a:t>
            </a:r>
            <a:r>
              <a:rPr lang="zh-CN" altLang="en-US" dirty="0"/>
              <a:t>）是将一个大问题分解为若干个小问题，鼓励模型阐明一系列思维链提示的中间逻辑、顺序推理过程，再通过中间推理后给出答案，从而让</a:t>
            </a:r>
            <a:r>
              <a:rPr lang="en-US" altLang="zh-CN" dirty="0"/>
              <a:t>ChatGPT</a:t>
            </a:r>
            <a:r>
              <a:rPr lang="zh-CN" altLang="en-US" dirty="0"/>
              <a:t>在处理复杂任务时能更灵活、更准确地回答客户提出的问题。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**财务分析：**采用</a:t>
            </a:r>
            <a:r>
              <a:rPr lang="en-US" altLang="zh-CN" dirty="0"/>
              <a:t>LLM</a:t>
            </a:r>
            <a:r>
              <a:rPr lang="zh-CN" altLang="en-US" dirty="0"/>
              <a:t>进行财务报表分析，它对行业竞争对手和公司的历史业绩进行了比较分析。使财务比率正常化，以识别异常情况。</a:t>
            </a:r>
          </a:p>
          <a:p>
            <a:r>
              <a:rPr lang="zh-CN" altLang="en-US" dirty="0"/>
              <a:t>**特定业务：**</a:t>
            </a:r>
            <a:r>
              <a:rPr lang="en-US" altLang="zh-CN" dirty="0"/>
              <a:t>RAG</a:t>
            </a:r>
            <a:r>
              <a:rPr lang="zh-CN" altLang="en-US" dirty="0"/>
              <a:t>补充财务报告中的可用信息，对产品线、跨渠道和地区的趋势、成本结构、供应链动态和研发转换进行全面分析。</a:t>
            </a:r>
          </a:p>
          <a:p>
            <a:r>
              <a:rPr lang="zh-CN" altLang="en-US" dirty="0"/>
              <a:t>**市场：**市场数据和新闻抽象出金融环境。</a:t>
            </a:r>
            <a:r>
              <a:rPr lang="en-US" altLang="zh-CN" dirty="0"/>
              <a:t>LLM</a:t>
            </a:r>
            <a:r>
              <a:rPr lang="zh-CN" altLang="en-US" dirty="0"/>
              <a:t>模拟市场参与者应对环境变化的决策过程。即可对公司股价轨迹和估值进行评估。</a:t>
            </a:r>
          </a:p>
          <a:p>
            <a:r>
              <a:rPr lang="en-US" altLang="zh-CN" b="0" dirty="0"/>
              <a:t>**</a:t>
            </a:r>
            <a:r>
              <a:rPr lang="zh-CN" altLang="en-US" b="0" dirty="0"/>
              <a:t>估值</a:t>
            </a:r>
            <a:r>
              <a:rPr lang="en-US" altLang="zh-CN" b="0" dirty="0"/>
              <a:t>**</a:t>
            </a:r>
            <a:r>
              <a:rPr lang="zh-CN" altLang="en-US" dirty="0"/>
              <a:t>：通过分析市场来为最佳投资实际和金融工具提供战略指导。</a:t>
            </a:r>
          </a:p>
          <a:p>
            <a:r>
              <a:rPr lang="en-US" altLang="zh-CN" dirty="0"/>
              <a:t>(1)</a:t>
            </a:r>
            <a:r>
              <a:rPr lang="zh-CN" altLang="en-US" dirty="0"/>
              <a:t>由于</a:t>
            </a:r>
            <a:r>
              <a:rPr lang="en-US" altLang="zh-CN" dirty="0" err="1"/>
              <a:t>llm</a:t>
            </a:r>
            <a:r>
              <a:rPr lang="zh-CN" altLang="en-US" dirty="0"/>
              <a:t>的生成性质，它</a:t>
            </a:r>
            <a:r>
              <a:rPr lang="zh-CN" altLang="en-US" b="1" dirty="0"/>
              <a:t>不依赖于刚性模板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由于错误检查嵌入在提示层中，避免了</a:t>
            </a:r>
            <a:r>
              <a:rPr lang="zh-CN" altLang="en-US" b="1" dirty="0"/>
              <a:t>误分类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(3)</a:t>
            </a:r>
            <a:r>
              <a:rPr lang="zh-CN" altLang="en-US" dirty="0"/>
              <a:t>通过将投资逻辑编入其推理，简化了人力劳动。</a:t>
            </a:r>
          </a:p>
          <a:p>
            <a:r>
              <a:rPr lang="en-US" altLang="zh-CN" dirty="0"/>
              <a:t>(4)</a:t>
            </a:r>
            <a:r>
              <a:rPr lang="zh-CN" altLang="en-US" dirty="0"/>
              <a:t>可以从财报会议记录等复杂的</a:t>
            </a:r>
            <a:r>
              <a:rPr lang="zh-CN" altLang="en-US" b="1" dirty="0"/>
              <a:t>非结构化数据</a:t>
            </a:r>
            <a:r>
              <a:rPr lang="zh-CN" altLang="en-US" dirty="0"/>
              <a:t>格式中提取相关的历史数字和定性信息。</a:t>
            </a:r>
          </a:p>
          <a:p>
            <a:r>
              <a:rPr lang="en-US" altLang="zh-CN" dirty="0"/>
              <a:t>(5)</a:t>
            </a:r>
            <a:r>
              <a:rPr lang="zh-CN" altLang="en-US" dirty="0"/>
              <a:t>由于其多层结构，它为解释每个记录和派生价值的来源和推导提供了更有力的依据。</a:t>
            </a:r>
          </a:p>
          <a:p>
            <a:r>
              <a:rPr lang="en-US" altLang="zh-CN" dirty="0"/>
              <a:t>(6)</a:t>
            </a:r>
            <a:r>
              <a:rPr lang="zh-CN" altLang="en-US" dirty="0"/>
              <a:t>具有高度的</a:t>
            </a:r>
            <a:r>
              <a:rPr lang="zh-CN" altLang="en-US" b="1" dirty="0"/>
              <a:t>适应性和进化性</a:t>
            </a:r>
            <a:r>
              <a:rPr lang="zh-CN" altLang="en-US" dirty="0"/>
              <a:t>，</a:t>
            </a:r>
            <a:r>
              <a:rPr lang="en-US" altLang="zh-CN" dirty="0" err="1"/>
              <a:t>llm</a:t>
            </a:r>
            <a:r>
              <a:rPr lang="zh-CN" altLang="en-US" dirty="0"/>
              <a:t>可以通过监督微调和指令调整来改进。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989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Chain-of-Thought</a:t>
            </a:r>
            <a:r>
              <a:rPr lang="zh-CN" altLang="en-US" dirty="0"/>
              <a:t>）是将一个大问题分解为若干个小问题，鼓励模型阐明一系列思维链提示的中间逻辑、顺序推理过程，再通过中间推理后给出答案，从而让</a:t>
            </a:r>
            <a:r>
              <a:rPr lang="en-US" altLang="zh-CN" dirty="0"/>
              <a:t>ChatGPT</a:t>
            </a:r>
            <a:r>
              <a:rPr lang="zh-CN" altLang="en-US" dirty="0"/>
              <a:t>在处理复杂任务时能更灵活、更准确地回答客户提出的问题。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**财务分析：**采用</a:t>
            </a:r>
            <a:r>
              <a:rPr lang="en-US" altLang="zh-CN" dirty="0"/>
              <a:t>LLM</a:t>
            </a:r>
            <a:r>
              <a:rPr lang="zh-CN" altLang="en-US" dirty="0"/>
              <a:t>进行财务报表分析，它对行业竞争对手和公司的历史业绩进行了比较分析。使财务比率正常化，以识别异常情况。</a:t>
            </a:r>
          </a:p>
          <a:p>
            <a:r>
              <a:rPr lang="zh-CN" altLang="en-US" dirty="0"/>
              <a:t>**特定业务：**</a:t>
            </a:r>
            <a:r>
              <a:rPr lang="en-US" altLang="zh-CN" dirty="0"/>
              <a:t>RAG</a:t>
            </a:r>
            <a:r>
              <a:rPr lang="zh-CN" altLang="en-US" dirty="0"/>
              <a:t>补充财务报告中的可用信息，对产品线、跨渠道和地区的趋势、成本结构、供应链动态和研发转换进行全面分析。</a:t>
            </a:r>
          </a:p>
          <a:p>
            <a:r>
              <a:rPr lang="zh-CN" altLang="en-US" dirty="0"/>
              <a:t>**市场：**市场数据和新闻抽象出金融环境。</a:t>
            </a:r>
            <a:r>
              <a:rPr lang="en-US" altLang="zh-CN" dirty="0"/>
              <a:t>LLM</a:t>
            </a:r>
            <a:r>
              <a:rPr lang="zh-CN" altLang="en-US" dirty="0"/>
              <a:t>模拟市场参与者应对环境变化的决策过程。即可对公司股价轨迹和估值进行评估。</a:t>
            </a:r>
          </a:p>
          <a:p>
            <a:r>
              <a:rPr lang="en-US" altLang="zh-CN" b="0" dirty="0"/>
              <a:t>**</a:t>
            </a:r>
            <a:r>
              <a:rPr lang="zh-CN" altLang="en-US" b="0" dirty="0"/>
              <a:t>估值</a:t>
            </a:r>
            <a:r>
              <a:rPr lang="en-US" altLang="zh-CN" b="0" dirty="0"/>
              <a:t>**</a:t>
            </a:r>
            <a:r>
              <a:rPr lang="zh-CN" altLang="en-US" dirty="0"/>
              <a:t>：通过分析市场来为最佳投资实际和金融工具提供战略指导。</a:t>
            </a:r>
          </a:p>
          <a:p>
            <a:r>
              <a:rPr lang="en-US" altLang="zh-CN" dirty="0"/>
              <a:t>(1)</a:t>
            </a:r>
            <a:r>
              <a:rPr lang="zh-CN" altLang="en-US" dirty="0"/>
              <a:t>由于</a:t>
            </a:r>
            <a:r>
              <a:rPr lang="en-US" altLang="zh-CN" dirty="0" err="1"/>
              <a:t>llm</a:t>
            </a:r>
            <a:r>
              <a:rPr lang="zh-CN" altLang="en-US" dirty="0"/>
              <a:t>的生成性质，它</a:t>
            </a:r>
            <a:r>
              <a:rPr lang="zh-CN" altLang="en-US" b="1" dirty="0"/>
              <a:t>不依赖于刚性模板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(2)</a:t>
            </a:r>
            <a:r>
              <a:rPr lang="zh-CN" altLang="en-US" dirty="0"/>
              <a:t>由于错误检查嵌入在提示层中，避免了</a:t>
            </a:r>
            <a:r>
              <a:rPr lang="zh-CN" altLang="en-US" b="1" dirty="0"/>
              <a:t>误分类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(3)</a:t>
            </a:r>
            <a:r>
              <a:rPr lang="zh-CN" altLang="en-US" dirty="0"/>
              <a:t>通过将投资逻辑编入其推理，简化了人力劳动。</a:t>
            </a:r>
          </a:p>
          <a:p>
            <a:r>
              <a:rPr lang="en-US" altLang="zh-CN" dirty="0"/>
              <a:t>(4)</a:t>
            </a:r>
            <a:r>
              <a:rPr lang="zh-CN" altLang="en-US" dirty="0"/>
              <a:t>可以从财报会议记录等复杂的</a:t>
            </a:r>
            <a:r>
              <a:rPr lang="zh-CN" altLang="en-US" b="1" dirty="0"/>
              <a:t>非结构化数据</a:t>
            </a:r>
            <a:r>
              <a:rPr lang="zh-CN" altLang="en-US" dirty="0"/>
              <a:t>格式中提取相关的历史数字和定性信息。</a:t>
            </a:r>
          </a:p>
          <a:p>
            <a:r>
              <a:rPr lang="en-US" altLang="zh-CN" dirty="0"/>
              <a:t>(5)</a:t>
            </a:r>
            <a:r>
              <a:rPr lang="zh-CN" altLang="en-US" dirty="0"/>
              <a:t>由于其多层结构，它为解释每个记录和派生价值的来源和推导提供了更有力的依据。</a:t>
            </a:r>
          </a:p>
          <a:p>
            <a:r>
              <a:rPr lang="en-US" altLang="zh-CN" dirty="0"/>
              <a:t>(6)</a:t>
            </a:r>
            <a:r>
              <a:rPr lang="zh-CN" altLang="en-US" dirty="0"/>
              <a:t>具有高度的</a:t>
            </a:r>
            <a:r>
              <a:rPr lang="zh-CN" altLang="en-US" b="1" dirty="0"/>
              <a:t>适应性和进化性</a:t>
            </a:r>
            <a:r>
              <a:rPr lang="zh-CN" altLang="en-US" dirty="0"/>
              <a:t>，</a:t>
            </a:r>
            <a:r>
              <a:rPr lang="en-US" altLang="zh-CN" dirty="0" err="1"/>
              <a:t>llm</a:t>
            </a:r>
            <a:r>
              <a:rPr lang="zh-CN" altLang="en-US" dirty="0"/>
              <a:t>可以通过监督微调和指令调整来改进。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245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金融部门和人工智能社区之间存在着实质性的障碍，包括专有数据和专业知识。这些挑战阻碍了人工智能社区有效增强财务任务的能力</a:t>
            </a:r>
          </a:p>
          <a:p>
            <a:r>
              <a:rPr lang="zh-CN" altLang="en-US" b="1" dirty="0"/>
              <a:t>提高透明度</a:t>
            </a:r>
            <a:r>
              <a:rPr lang="en-US" altLang="zh-CN" dirty="0"/>
              <a:t>:</a:t>
            </a:r>
            <a:r>
              <a:rPr lang="zh-CN" altLang="en-US" dirty="0"/>
              <a:t>人工智能</a:t>
            </a:r>
            <a:r>
              <a:rPr lang="en-US" altLang="zh-CN" dirty="0"/>
              <a:t>agent</a:t>
            </a:r>
            <a:r>
              <a:rPr lang="zh-CN" altLang="en-US" dirty="0"/>
              <a:t>驱动的财务分析平台可以通过哪些方式提高决策过程的透明度，从而在用户之间建立信任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开源</a:t>
            </a:r>
            <a:r>
              <a:rPr lang="en-US" altLang="zh-CN" dirty="0"/>
              <a:t>】</a:t>
            </a:r>
          </a:p>
          <a:p>
            <a:r>
              <a:rPr lang="zh-CN" altLang="en-US" b="1" dirty="0"/>
              <a:t>全球市场适应</a:t>
            </a:r>
            <a:r>
              <a:rPr lang="en-US" altLang="zh-CN" dirty="0"/>
              <a:t>:</a:t>
            </a:r>
            <a:r>
              <a:rPr lang="zh-CN" altLang="en-US" dirty="0"/>
              <a:t>人工智能</a:t>
            </a:r>
            <a:r>
              <a:rPr lang="en-US" altLang="zh-CN" dirty="0"/>
              <a:t>agent</a:t>
            </a:r>
            <a:r>
              <a:rPr lang="zh-CN" altLang="en-US" dirty="0"/>
              <a:t>如何有效地适应全球股市的多语言和多元文化差异，以确保全面准确的市场分析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多源</a:t>
            </a:r>
            <a:r>
              <a:rPr lang="en-US" altLang="zh-CN" dirty="0"/>
              <a:t>LLM</a:t>
            </a:r>
            <a:r>
              <a:rPr lang="zh-CN" altLang="en-US" dirty="0"/>
              <a:t>提高适应性</a:t>
            </a:r>
            <a:r>
              <a:rPr lang="en-US" altLang="zh-CN" dirty="0"/>
              <a:t>】</a:t>
            </a:r>
          </a:p>
          <a:p>
            <a:r>
              <a:rPr lang="zh-CN" altLang="en-US" b="1" dirty="0"/>
              <a:t>模型多样性</a:t>
            </a:r>
            <a:r>
              <a:rPr lang="en-US" altLang="zh-CN" dirty="0"/>
              <a:t>:</a:t>
            </a:r>
            <a:r>
              <a:rPr lang="zh-CN" altLang="en-US" dirty="0"/>
              <a:t>仅依赖单一</a:t>
            </a:r>
            <a:r>
              <a:rPr lang="en-US" altLang="zh-CN" dirty="0"/>
              <a:t>LLM</a:t>
            </a:r>
            <a:r>
              <a:rPr lang="zh-CN" altLang="en-US" dirty="0"/>
              <a:t>架构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GPT-4)</a:t>
            </a:r>
            <a:r>
              <a:rPr lang="zh-CN" altLang="en-US" dirty="0"/>
              <a:t>进行复杂财务分析的局限性是什么</a:t>
            </a:r>
            <a:r>
              <a:rPr lang="en-US" altLang="zh-CN" dirty="0"/>
              <a:t>?</a:t>
            </a:r>
            <a:r>
              <a:rPr lang="zh-CN" altLang="en-US" dirty="0"/>
              <a:t>多样化的模型架构如何提高性能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多源</a:t>
            </a:r>
            <a:r>
              <a:rPr lang="en-US" altLang="zh-CN" dirty="0"/>
              <a:t>LLM</a:t>
            </a:r>
            <a:r>
              <a:rPr lang="zh-CN" altLang="en-US" dirty="0"/>
              <a:t>集成，为特定任务选择准确的</a:t>
            </a:r>
            <a:r>
              <a:rPr lang="en-US" altLang="zh-CN" dirty="0" err="1"/>
              <a:t>llm</a:t>
            </a:r>
            <a:r>
              <a:rPr lang="en-US" altLang="zh-CN" dirty="0"/>
              <a:t>】</a:t>
            </a:r>
          </a:p>
          <a:p>
            <a:r>
              <a:rPr lang="zh-CN" altLang="en-US" b="1" dirty="0"/>
              <a:t>实时数据处理</a:t>
            </a:r>
            <a:r>
              <a:rPr lang="en-US" altLang="zh-CN" dirty="0"/>
              <a:t>:</a:t>
            </a:r>
            <a:r>
              <a:rPr lang="zh-CN" altLang="en-US" dirty="0"/>
              <a:t>人工智能</a:t>
            </a:r>
            <a:r>
              <a:rPr lang="en-US" altLang="zh-CN" dirty="0"/>
              <a:t>agent</a:t>
            </a:r>
            <a:r>
              <a:rPr lang="zh-CN" altLang="en-US" dirty="0"/>
              <a:t>平台如何有效管理和路由大量财务数据，以确保及时准确的财务分析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实时数据处理管道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34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为解决以上阻碍，基于以上问题，本文提出设计了：金融专业的基于</a:t>
            </a:r>
            <a:r>
              <a:rPr lang="en-US" altLang="zh-CN" dirty="0"/>
              <a:t>LLM</a:t>
            </a:r>
            <a:r>
              <a:rPr lang="zh-CN" altLang="en-US" dirty="0"/>
              <a:t>的工具链（一个由四个主要层组成的平台，具体如下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金融人工智能代理层，通过将复杂的金融问题分解成逻辑序列，形成金融思维链</a:t>
            </a:r>
            <a:r>
              <a:rPr lang="en-US" altLang="zh-CN" dirty="0"/>
              <a:t>(</a:t>
            </a:r>
            <a:r>
              <a:rPr lang="en-US" altLang="zh-CN" dirty="0" err="1"/>
              <a:t>CoT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2)</a:t>
            </a:r>
            <a:r>
              <a:rPr lang="zh-CN" altLang="en-US" dirty="0"/>
              <a:t>金融</a:t>
            </a:r>
            <a:r>
              <a:rPr lang="en-US" altLang="zh-CN" dirty="0"/>
              <a:t>LLM</a:t>
            </a:r>
            <a:r>
              <a:rPr lang="zh-CN" altLang="en-US" dirty="0"/>
              <a:t>算法层针对特定任务动态配置合适的模型应用策略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LLMOps</a:t>
            </a:r>
            <a:r>
              <a:rPr lang="zh-CN" altLang="en-US" dirty="0"/>
              <a:t>和</a:t>
            </a:r>
            <a:r>
              <a:rPr lang="en-US" altLang="zh-CN" dirty="0" err="1"/>
              <a:t>DataOps</a:t>
            </a:r>
            <a:r>
              <a:rPr lang="zh-CN" altLang="en-US" dirty="0"/>
              <a:t>层通过应用训练</a:t>
            </a:r>
            <a:r>
              <a:rPr lang="en-US" altLang="zh-CN" dirty="0"/>
              <a:t>/</a:t>
            </a:r>
            <a:r>
              <a:rPr lang="zh-CN" altLang="en-US" dirty="0"/>
              <a:t>微调技术和使用任务相关数据生成准确的模型</a:t>
            </a:r>
          </a:p>
          <a:p>
            <a:r>
              <a:rPr lang="en-US" altLang="zh-CN" dirty="0"/>
              <a:t>4)</a:t>
            </a:r>
            <a:r>
              <a:rPr lang="zh-CN" altLang="en-US" b="1" dirty="0"/>
              <a:t>多源</a:t>
            </a:r>
            <a:r>
              <a:rPr lang="en-US" altLang="zh-CN" dirty="0"/>
              <a:t>LLM</a:t>
            </a:r>
            <a:r>
              <a:rPr lang="zh-CN" altLang="en-US" dirty="0"/>
              <a:t>基础模型层，该层集成了各种</a:t>
            </a:r>
            <a:r>
              <a:rPr lang="en-US" altLang="zh-CN" dirty="0"/>
              <a:t>LLM</a:t>
            </a:r>
            <a:r>
              <a:rPr lang="zh-CN" altLang="en-US" dirty="0"/>
              <a:t>，并使以上各层能够直接访问它们。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FinRobot</a:t>
            </a:r>
            <a:r>
              <a:rPr lang="zh-CN" altLang="en-US" dirty="0"/>
              <a:t>细化了从数据处理到战略实施的财务工作流程，扩大了使用先进分析工具的渠道，提高了可扩展性和透明度。通过利用不同的</a:t>
            </a:r>
            <a:r>
              <a:rPr lang="en-US" altLang="zh-CN" dirty="0"/>
              <a:t>LLM</a:t>
            </a:r>
            <a:r>
              <a:rPr lang="zh-CN" altLang="en-US" dirty="0"/>
              <a:t>架构，它根据全球市场需求量身定制解决方案，确保精确的适应和性能优化。</a:t>
            </a:r>
          </a:p>
          <a:p>
            <a:endParaRPr lang="en-US" altLang="zh-CN" dirty="0"/>
          </a:p>
          <a:p>
            <a:r>
              <a:rPr lang="zh-CN" altLang="en-US" b="1" dirty="0"/>
              <a:t>全面的金融人工智能代理框架</a:t>
            </a:r>
            <a:r>
              <a:rPr lang="en-US" altLang="zh-CN" dirty="0"/>
              <a:t>:FinRobot</a:t>
            </a:r>
            <a:r>
              <a:rPr lang="zh-CN" altLang="en-US" dirty="0"/>
              <a:t>为开发金融人工智能代理提供了一个整体框架，可以执行从市场预测到金融文件分析的广泛任务。值得注意的是，</a:t>
            </a:r>
            <a:r>
              <a:rPr lang="en-US" altLang="zh-CN" dirty="0"/>
              <a:t>FinRobot</a:t>
            </a:r>
            <a:r>
              <a:rPr lang="zh-CN" altLang="en-US" dirty="0"/>
              <a:t>是第一个专门用于金融分析的人工智能代理平台，标志着人工智能在金融领域的应用取得了重大进展。</a:t>
            </a:r>
          </a:p>
          <a:p>
            <a:r>
              <a:rPr lang="zh-CN" altLang="en-US" b="1" dirty="0"/>
              <a:t>多源</a:t>
            </a:r>
            <a:r>
              <a:rPr lang="en-US" altLang="zh-CN" b="1" dirty="0"/>
              <a:t>LLM</a:t>
            </a:r>
            <a:r>
              <a:rPr lang="zh-CN" altLang="en-US" b="1" dirty="0"/>
              <a:t>集成</a:t>
            </a:r>
            <a:r>
              <a:rPr lang="en-US" altLang="zh-CN" dirty="0"/>
              <a:t>:FinRobot</a:t>
            </a:r>
            <a:r>
              <a:rPr lang="zh-CN" altLang="en-US" dirty="0"/>
              <a:t>引入了一种新颖的智能调度机制，允许多源</a:t>
            </a:r>
            <a:r>
              <a:rPr lang="en-US" altLang="zh-CN" dirty="0"/>
              <a:t>LLM</a:t>
            </a:r>
            <a:r>
              <a:rPr lang="zh-CN" altLang="en-US" dirty="0"/>
              <a:t>的无缝集成，使平台能够利用各种最先进的</a:t>
            </a:r>
            <a:r>
              <a:rPr lang="en-US" altLang="zh-CN" dirty="0"/>
              <a:t>LLM</a:t>
            </a:r>
            <a:r>
              <a:rPr lang="zh-CN" altLang="en-US" dirty="0"/>
              <a:t>的优势，并为特定的金融任务选择最合适的</a:t>
            </a:r>
            <a:r>
              <a:rPr lang="en-US" altLang="zh-CN" dirty="0"/>
              <a:t>LLM</a:t>
            </a:r>
            <a:r>
              <a:rPr lang="zh-CN" altLang="en-US" dirty="0"/>
              <a:t>。这种适应性对于处理复杂的全球金融市场和多语言数据至关重要。</a:t>
            </a:r>
          </a:p>
          <a:p>
            <a:r>
              <a:rPr lang="zh-CN" altLang="en-US" b="1" dirty="0"/>
              <a:t>金融人工智能的开源平台</a:t>
            </a:r>
            <a:r>
              <a:rPr lang="en-US" altLang="zh-CN" dirty="0"/>
              <a:t>:</a:t>
            </a:r>
            <a:r>
              <a:rPr lang="zh-CN" altLang="en-US" dirty="0"/>
              <a:t>通过采用开源方法，</a:t>
            </a:r>
            <a:r>
              <a:rPr lang="en-US" altLang="zh-CN" dirty="0"/>
              <a:t>FinRobot</a:t>
            </a:r>
            <a:r>
              <a:rPr lang="zh-CN" altLang="en-US" dirty="0"/>
              <a:t>在金融人工智能社区内促进更广泛的合作并加速创新。这种开放性不仅促进了透明度，而且允许不断改进和调整，这在快速发展的金融部门是必不可少的。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56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0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Financial AI Agents Layer</a:t>
            </a:r>
          </a:p>
          <a:p>
            <a:r>
              <a:rPr lang="zh-CN" altLang="en-US" dirty="0"/>
              <a:t>利用</a:t>
            </a:r>
            <a:r>
              <a:rPr lang="en-US" altLang="zh-CN" dirty="0" err="1"/>
              <a:t>CoT</a:t>
            </a:r>
            <a:r>
              <a:rPr lang="zh-CN" altLang="en-US" dirty="0"/>
              <a:t>将金融挑战分解为逻辑步骤。</a:t>
            </a:r>
          </a:p>
          <a:p>
            <a:r>
              <a:rPr lang="zh-CN" altLang="en-US" dirty="0"/>
              <a:t>市场预测，文档分析和生成</a:t>
            </a:r>
            <a:endParaRPr lang="en-US" altLang="zh-CN" dirty="0"/>
          </a:p>
          <a:p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Financial LLMs Algorithms Layer</a:t>
            </a:r>
          </a:p>
          <a:p>
            <a:r>
              <a:rPr lang="zh-CN" altLang="en-US" dirty="0"/>
              <a:t>配置和利用为特定领域和全球市场分析量身定制的特殊调整模型</a:t>
            </a:r>
          </a:p>
          <a:p>
            <a:r>
              <a:rPr lang="en-US" altLang="zh-CN" dirty="0" err="1"/>
              <a:t>FinGPT</a:t>
            </a:r>
            <a:r>
              <a:rPr lang="zh-CN" altLang="en-US" dirty="0"/>
              <a:t>、针对美国市场的</a:t>
            </a:r>
            <a:r>
              <a:rPr lang="en-US" altLang="zh-CN" dirty="0"/>
              <a:t>Llama</a:t>
            </a:r>
            <a:r>
              <a:rPr lang="zh-CN" altLang="en-US" dirty="0"/>
              <a:t>、针对中国市场的</a:t>
            </a:r>
            <a:r>
              <a:rPr lang="en-US" altLang="zh-CN" dirty="0" err="1"/>
              <a:t>ChatGLM</a:t>
            </a:r>
            <a:endParaRPr lang="en-US" altLang="zh-CN" dirty="0"/>
          </a:p>
          <a:p>
            <a:r>
              <a:rPr lang="zh-CN" altLang="en-US" b="1" dirty="0"/>
              <a:t>多模态模型</a:t>
            </a:r>
            <a:r>
              <a:rPr lang="zh-CN" altLang="en-US" dirty="0"/>
              <a:t>结合文本与</a:t>
            </a:r>
            <a:r>
              <a:rPr lang="en-US" altLang="zh-CN" dirty="0"/>
              <a:t>k</a:t>
            </a:r>
            <a:r>
              <a:rPr lang="zh-CN" altLang="en-US" dirty="0"/>
              <a:t>线图</a:t>
            </a:r>
          </a:p>
          <a:p>
            <a:r>
              <a:rPr lang="en-US" altLang="zh-CN" b="1" dirty="0"/>
              <a:t>RL</a:t>
            </a:r>
            <a:r>
              <a:rPr lang="zh-CN" altLang="en-US" dirty="0"/>
              <a:t>优化投资组合分配等任务</a:t>
            </a:r>
          </a:p>
          <a:p>
            <a:r>
              <a:rPr lang="en-US" altLang="zh-CN" b="1" dirty="0"/>
              <a:t>ML</a:t>
            </a:r>
            <a:r>
              <a:rPr lang="zh-CN" altLang="en-US" dirty="0"/>
              <a:t>优化股票选择</a:t>
            </a:r>
            <a:endParaRPr lang="en-US" altLang="zh-CN" dirty="0"/>
          </a:p>
          <a:p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LLMOps</a:t>
            </a:r>
            <a:r>
              <a:rPr lang="en-US" altLang="zh-CN" dirty="0"/>
              <a:t> and </a:t>
            </a:r>
            <a:r>
              <a:rPr lang="en-US" altLang="zh-CN" dirty="0" err="1"/>
              <a:t>DataOps</a:t>
            </a:r>
            <a:r>
              <a:rPr lang="en-US" altLang="zh-CN" dirty="0"/>
              <a:t> Layers</a:t>
            </a:r>
          </a:p>
          <a:p>
            <a:r>
              <a:rPr lang="zh-CN" altLang="en-US" dirty="0"/>
              <a:t>两个</a:t>
            </a:r>
            <a:r>
              <a:rPr lang="en-US" altLang="zh-CN" dirty="0"/>
              <a:t>operations</a:t>
            </a:r>
          </a:p>
          <a:p>
            <a:r>
              <a:rPr lang="en-US" altLang="zh-CN" dirty="0" err="1"/>
              <a:t>LLMOps</a:t>
            </a:r>
            <a:r>
              <a:rPr lang="zh-CN" altLang="en-US" dirty="0"/>
              <a:t>：最初，部署一般</a:t>
            </a:r>
            <a:r>
              <a:rPr lang="en-US" altLang="zh-CN" dirty="0" err="1"/>
              <a:t>llm</a:t>
            </a:r>
            <a:r>
              <a:rPr lang="zh-CN" altLang="en-US" dirty="0"/>
              <a:t>，如果性能不是最优的，系统会动态切换到微调</a:t>
            </a:r>
            <a:r>
              <a:rPr lang="en-US" altLang="zh-CN" dirty="0" err="1"/>
              <a:t>llm</a:t>
            </a:r>
            <a:r>
              <a:rPr lang="zh-CN" altLang="en-US" dirty="0"/>
              <a:t>以提高效率</a:t>
            </a:r>
          </a:p>
          <a:p>
            <a:r>
              <a:rPr lang="en-US" altLang="zh-CN" dirty="0" err="1"/>
              <a:t>prompt→SFT→LoRA→evaluation</a:t>
            </a:r>
            <a:r>
              <a:rPr lang="en-US" altLang="zh-CN" dirty="0"/>
              <a:t>→</a:t>
            </a:r>
            <a:r>
              <a:rPr lang="zh-CN" altLang="en-US" dirty="0"/>
              <a:t>部署→</a:t>
            </a:r>
            <a:r>
              <a:rPr lang="en-US" altLang="zh-CN" dirty="0"/>
              <a:t>CI/CD</a:t>
            </a:r>
          </a:p>
          <a:p>
            <a:r>
              <a:rPr lang="en-US" altLang="zh-CN" dirty="0"/>
              <a:t>SFT</a:t>
            </a:r>
            <a:r>
              <a:rPr lang="zh-CN" altLang="en-US" dirty="0"/>
              <a:t>：</a:t>
            </a:r>
            <a:r>
              <a:rPr lang="en-US" altLang="zh-CN" dirty="0"/>
              <a:t>Supervised Fine-Tuning</a:t>
            </a:r>
          </a:p>
          <a:p>
            <a:r>
              <a:rPr lang="en-US" altLang="zh-CN" dirty="0" err="1"/>
              <a:t>DataOps</a:t>
            </a:r>
            <a:r>
              <a:rPr lang="zh-CN" altLang="en-US" dirty="0"/>
              <a:t>：实时！！</a:t>
            </a:r>
          </a:p>
          <a:p>
            <a:r>
              <a:rPr lang="en-US" altLang="zh-CN" dirty="0"/>
              <a:t>RL</a:t>
            </a:r>
            <a:r>
              <a:rPr lang="zh-CN" altLang="en-US" dirty="0"/>
              <a:t>：表格数据、环境、非结构化数据、第三方</a:t>
            </a:r>
            <a:r>
              <a:rPr lang="en-US" altLang="zh-CN" dirty="0"/>
              <a:t>API</a:t>
            </a:r>
          </a:p>
          <a:p>
            <a:r>
              <a:rPr lang="zh-CN" altLang="en-US" dirty="0"/>
              <a:t>财务数据</a:t>
            </a:r>
            <a:r>
              <a:rPr lang="en-US" altLang="zh-CN" dirty="0"/>
              <a:t>&amp;NLP</a:t>
            </a:r>
            <a:r>
              <a:rPr lang="zh-CN" altLang="en-US" dirty="0"/>
              <a:t>：市场新闻、社交媒体、市场情绪、财务比率</a:t>
            </a:r>
            <a:endParaRPr lang="en-US" altLang="zh-CN" dirty="0"/>
          </a:p>
          <a:p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Multi-source LLM Foundation Models Layer</a:t>
            </a:r>
          </a:p>
          <a:p>
            <a:r>
              <a:rPr lang="zh-CN" altLang="en-US" dirty="0"/>
              <a:t>即插即用，确保所有模型都是最新的、优化的，并始终与金融技术和数据标准的最新进展保持一致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**</a:t>
            </a:r>
            <a:r>
              <a:rPr lang="en-US" altLang="zh-CN" dirty="0"/>
              <a:t>Perception</a:t>
            </a:r>
            <a:r>
              <a:rPr lang="zh-CN" altLang="en-US" dirty="0"/>
              <a:t>感知模块。**捕获并解释来自市场提要、新闻和经济指标的多模态金融数据</a:t>
            </a:r>
          </a:p>
          <a:p>
            <a:r>
              <a:rPr lang="zh-CN" altLang="en-US" dirty="0"/>
              <a:t>**</a:t>
            </a:r>
            <a:r>
              <a:rPr lang="en-US" altLang="zh-CN" dirty="0"/>
              <a:t>Brain</a:t>
            </a:r>
            <a:r>
              <a:rPr lang="zh-CN" altLang="en-US" dirty="0"/>
              <a:t>模块。**</a:t>
            </a:r>
            <a:r>
              <a:rPr lang="en-US" altLang="zh-CN" dirty="0"/>
              <a:t>LLM</a:t>
            </a:r>
            <a:r>
              <a:rPr lang="zh-CN" altLang="en-US" dirty="0"/>
              <a:t>获取数据，利用</a:t>
            </a:r>
            <a:r>
              <a:rPr lang="en-US" altLang="zh-CN" dirty="0" err="1"/>
              <a:t>CoT</a:t>
            </a:r>
            <a:r>
              <a:rPr lang="zh-CN" altLang="en-US" dirty="0"/>
              <a:t>（财务思维链）生成结构化指令</a:t>
            </a:r>
          </a:p>
          <a:p>
            <a:r>
              <a:rPr lang="zh-CN" altLang="en-US" dirty="0"/>
              <a:t>**</a:t>
            </a:r>
            <a:r>
              <a:rPr lang="en-US" altLang="zh-CN" dirty="0"/>
              <a:t>Action</a:t>
            </a:r>
            <a:r>
              <a:rPr lang="zh-CN" altLang="en-US" dirty="0"/>
              <a:t>模块。**应用工具将分析性见解转化为可操作的结果。操作包括交易、投资组合调整、生成报告或发送警报。</a:t>
            </a:r>
          </a:p>
          <a:p>
            <a:r>
              <a:rPr lang="en-US" altLang="zh-CN" b="1" dirty="0"/>
              <a:t>Multi-Agent Workflow</a:t>
            </a:r>
            <a:r>
              <a:rPr lang="zh-CN" altLang="en-US" dirty="0"/>
              <a:t> 多个智能体协同工作。</a:t>
            </a:r>
          </a:p>
          <a:p>
            <a:r>
              <a:rPr lang="en-US" altLang="zh-CN" b="1" dirty="0"/>
              <a:t>Director</a:t>
            </a:r>
            <a:r>
              <a:rPr lang="zh-CN" altLang="en-US" dirty="0"/>
              <a:t> 项目战略领导者角色，负责确定财务任务的优先级，分配资源，并协调团队工作</a:t>
            </a:r>
          </a:p>
          <a:p>
            <a:r>
              <a:rPr lang="en-US" altLang="zh-CN" b="1" dirty="0"/>
              <a:t>Assistant</a:t>
            </a:r>
            <a:r>
              <a:rPr lang="zh-CN" altLang="en-US" dirty="0"/>
              <a:t> 初步的数据管理任务。准备数据集、维护数据库、执行基本的财务计算、可视化</a:t>
            </a:r>
          </a:p>
          <a:p>
            <a:r>
              <a:rPr lang="en-US" altLang="zh-CN" b="1" dirty="0"/>
              <a:t>LLM Analyst</a:t>
            </a:r>
            <a:r>
              <a:rPr lang="zh-CN" altLang="en-US" dirty="0"/>
              <a:t> 采用先进的计算技术（</a:t>
            </a:r>
            <a:r>
              <a:rPr lang="en-US" altLang="zh-CN" dirty="0"/>
              <a:t>LLM</a:t>
            </a:r>
            <a:r>
              <a:rPr lang="zh-CN" altLang="en-US" dirty="0"/>
              <a:t>）来分析金融文本，从定性数据中提取详细见解、进行情绪分析和预测市场趋势，将这些见解与定量数据相结合，对财务状况和市场状况的全面评估。</a:t>
            </a:r>
          </a:p>
          <a:p>
            <a:r>
              <a:rPr lang="en-US" altLang="zh-CN" b="1" dirty="0"/>
              <a:t>Financial Analysts</a:t>
            </a:r>
            <a:r>
              <a:rPr lang="zh-CN" altLang="en-US" dirty="0"/>
              <a:t> 投资组合管理、风险评估和市场分析等各个领域的详细定量数据分析。利用统计工具和金融模型，解释数据，评估投资机会，并制定风险缓解战略。</a:t>
            </a:r>
          </a:p>
          <a:p>
            <a:endParaRPr lang="en-US" altLang="zh-CN" dirty="0"/>
          </a:p>
          <a:p>
            <a:r>
              <a:rPr lang="en-US" altLang="zh-CN" b="1" dirty="0">
                <a:effectLst/>
              </a:rPr>
              <a:t>Utilizing LLMs for Tool Usage</a:t>
            </a:r>
            <a:endParaRPr lang="en-US" altLang="zh-CN" dirty="0"/>
          </a:p>
          <a:p>
            <a:r>
              <a:rPr lang="en-US" altLang="zh-CN" dirty="0"/>
              <a:t>1.API Interaction through Text2Params</a:t>
            </a:r>
          </a:p>
          <a:p>
            <a:r>
              <a:rPr lang="en-US" altLang="zh-CN" dirty="0"/>
              <a:t>2.Code Compilation through Text2Code</a:t>
            </a:r>
            <a:r>
              <a:rPr lang="zh-CN" altLang="en-US" dirty="0"/>
              <a:t>对于需要动态生成解决方案的更复杂的财务任务，</a:t>
            </a:r>
            <a:r>
              <a:rPr lang="en-US" altLang="zh-CN" dirty="0"/>
              <a:t>LLM</a:t>
            </a:r>
            <a:r>
              <a:rPr lang="zh-CN" altLang="en-US" dirty="0"/>
              <a:t>可以使用</a:t>
            </a:r>
            <a:r>
              <a:rPr lang="en-US" altLang="zh-CN" dirty="0"/>
              <a:t>text2code</a:t>
            </a:r>
            <a:r>
              <a:rPr lang="zh-CN" altLang="en-US" dirty="0"/>
              <a:t>技术来动态编写和编译代码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专门用于提高金融背景下的自然语言理解能力。这些模型熟练地分析和解释财务叙述，从年度报告和实时财务新闻等复杂文件中提取关键数据，从而支持增强决策过程。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这个过程是通过最小化负对数似然来实现的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目标函数。</a:t>
            </a:r>
            <a:r>
              <a:rPr lang="en-US" altLang="zh-CN" dirty="0"/>
              <a:t>T</a:t>
            </a:r>
            <a:r>
              <a:rPr lang="zh-CN" altLang="en-US" dirty="0"/>
              <a:t>为输入序列的长度，</a:t>
            </a:r>
            <a:r>
              <a:rPr lang="en-US" altLang="zh-CN" dirty="0" err="1"/>
              <a:t>wi</a:t>
            </a:r>
            <a:r>
              <a:rPr lang="zh-CN" altLang="en-US" dirty="0"/>
              <a:t>表示序列中的第</a:t>
            </a:r>
            <a:r>
              <a:rPr lang="en-US" altLang="zh-CN" dirty="0" err="1"/>
              <a:t>i</a:t>
            </a:r>
            <a:r>
              <a:rPr lang="zh-CN" altLang="en-US" dirty="0"/>
              <a:t>个</a:t>
            </a:r>
            <a:r>
              <a:rPr lang="en-US" altLang="zh-CN" dirty="0"/>
              <a:t>token</a:t>
            </a:r>
            <a:r>
              <a:rPr lang="zh-CN" altLang="en-US" dirty="0"/>
              <a:t>， </a:t>
            </a:r>
            <a:r>
              <a:rPr lang="en-US" altLang="zh-CN" dirty="0"/>
              <a:t>θ</a:t>
            </a:r>
            <a:r>
              <a:rPr lang="zh-CN" altLang="en-US" dirty="0"/>
              <a:t>表示模型参数，</a:t>
            </a:r>
            <a:r>
              <a:rPr lang="en-US" altLang="zh-CN" dirty="0"/>
              <a:t>P(</a:t>
            </a:r>
            <a:r>
              <a:rPr lang="en-US" altLang="zh-CN" dirty="0" err="1"/>
              <a:t>wi</a:t>
            </a:r>
            <a:r>
              <a:rPr lang="en-US" altLang="zh-CN" dirty="0"/>
              <a:t> |w1, w2</a:t>
            </a:r>
            <a:r>
              <a:rPr lang="zh-CN" altLang="en-US" dirty="0"/>
              <a:t>，</a:t>
            </a:r>
            <a:r>
              <a:rPr lang="en-US" altLang="zh-CN" dirty="0"/>
              <a:t>…), wi−1;θ)</a:t>
            </a:r>
            <a:r>
              <a:rPr lang="zh-CN" altLang="en-US" dirty="0"/>
              <a:t>表示给定前面的标记</a:t>
            </a:r>
            <a:r>
              <a:rPr lang="en-US" altLang="zh-CN" dirty="0"/>
              <a:t>x1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，预测目标标记</a:t>
            </a:r>
            <a:r>
              <a:rPr lang="en-US" altLang="zh-CN" dirty="0"/>
              <a:t>xi</a:t>
            </a:r>
            <a:r>
              <a:rPr lang="zh-CN" altLang="en-US" dirty="0"/>
              <a:t>的条件概率。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FinRL</a:t>
            </a:r>
            <a:r>
              <a:rPr lang="zh-CN" altLang="en-US" dirty="0"/>
              <a:t>中，股票投资组合分配模型是一个马尔可夫决策过程</a:t>
            </a:r>
            <a:r>
              <a:rPr lang="en-US" altLang="zh-CN" dirty="0"/>
              <a:t>(MDP)</a:t>
            </a:r>
            <a:r>
              <a:rPr lang="zh-CN" altLang="en-US" dirty="0"/>
              <a:t>。在任意时刻</a:t>
            </a:r>
            <a:r>
              <a:rPr lang="en-US" altLang="zh-CN" dirty="0"/>
              <a:t>t</a:t>
            </a:r>
            <a:r>
              <a:rPr lang="zh-CN" altLang="en-US" dirty="0"/>
              <a:t>，状态</a:t>
            </a:r>
            <a:r>
              <a:rPr lang="en-US" altLang="zh-CN" dirty="0" err="1"/>
              <a:t>st∈S</a:t>
            </a:r>
            <a:r>
              <a:rPr lang="zh-CN" altLang="en-US" dirty="0"/>
              <a:t>的</a:t>
            </a:r>
            <a:r>
              <a:rPr lang="en-US" altLang="zh-CN" dirty="0"/>
              <a:t>agent</a:t>
            </a:r>
            <a:r>
              <a:rPr lang="zh-CN" altLang="en-US" dirty="0"/>
              <a:t>根据策略</a:t>
            </a:r>
            <a:r>
              <a:rPr lang="en-US" altLang="zh-CN" dirty="0"/>
              <a:t>πθ(</a:t>
            </a:r>
            <a:r>
              <a:rPr lang="en-US" altLang="zh-CN" dirty="0" err="1"/>
              <a:t>st</a:t>
            </a:r>
            <a:r>
              <a:rPr lang="en-US" altLang="zh-CN" dirty="0"/>
              <a:t>)</a:t>
            </a:r>
            <a:r>
              <a:rPr lang="zh-CN" altLang="en-US" dirty="0"/>
              <a:t>在∈</a:t>
            </a:r>
            <a:r>
              <a:rPr lang="en-US" altLang="zh-CN" dirty="0"/>
              <a:t>A</a:t>
            </a:r>
            <a:r>
              <a:rPr lang="zh-CN" altLang="en-US" dirty="0"/>
              <a:t>选择一个动作。这个动作导致一个新的状态</a:t>
            </a:r>
            <a:r>
              <a:rPr lang="en-US" altLang="zh-CN" dirty="0"/>
              <a:t>st+1</a:t>
            </a:r>
            <a:r>
              <a:rPr lang="zh-CN" altLang="en-US" dirty="0"/>
              <a:t>和一个奖励</a:t>
            </a:r>
            <a:r>
              <a:rPr lang="en-US" altLang="zh-CN" dirty="0"/>
              <a:t>r(</a:t>
            </a:r>
            <a:r>
              <a:rPr lang="en-US" altLang="zh-CN" dirty="0" err="1"/>
              <a:t>st</a:t>
            </a:r>
            <a:r>
              <a:rPr lang="en-US" altLang="zh-CN" dirty="0"/>
              <a:t>, at, st+1)</a:t>
            </a:r>
            <a:r>
              <a:rPr lang="zh-CN" altLang="en-US" dirty="0"/>
              <a:t>。目标是优化这个交易</a:t>
            </a:r>
            <a:r>
              <a:rPr lang="zh-CN" altLang="en-US" b="1" dirty="0">
                <a:effectLst/>
              </a:rPr>
              <a:t>策略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马尔可夫性</a:t>
            </a:r>
            <a:endParaRPr lang="en-US" altLang="zh-CN" dirty="0"/>
          </a:p>
          <a:p>
            <a:r>
              <a:rPr lang="zh-CN" altLang="en-US" dirty="0"/>
              <a:t>马尔可夫性是指系统的下一个状态</a:t>
            </a:r>
            <a:r>
              <a:rPr lang="en-US" altLang="zh-CN" dirty="0"/>
              <a:t>S t + 1 S_{t+1}S t+1​ </a:t>
            </a:r>
            <a:r>
              <a:rPr lang="zh-CN" altLang="en-US" dirty="0"/>
              <a:t>仅与当前状态</a:t>
            </a:r>
            <a:r>
              <a:rPr lang="en-US" altLang="zh-CN" dirty="0"/>
              <a:t>S t </a:t>
            </a:r>
            <a:r>
              <a:rPr lang="en-US" altLang="zh-CN" dirty="0" err="1"/>
              <a:t>S_tS</a:t>
            </a:r>
            <a:r>
              <a:rPr lang="en-US" altLang="zh-CN" dirty="0"/>
              <a:t> t​ </a:t>
            </a:r>
            <a:r>
              <a:rPr lang="zh-CN" altLang="en-US" dirty="0"/>
              <a:t>有关，而与之前的状态无关；</a:t>
            </a:r>
            <a:endParaRPr lang="en-US" altLang="zh-CN" dirty="0"/>
          </a:p>
          <a:p>
            <a:r>
              <a:rPr lang="zh-CN" altLang="en-US" dirty="0"/>
              <a:t>马尔可夫性描述的是每一个状态的性质；</a:t>
            </a:r>
            <a:endParaRPr lang="en-US" altLang="zh-CN" dirty="0"/>
          </a:p>
          <a:p>
            <a:r>
              <a:rPr lang="zh-CN" altLang="en-US" dirty="0"/>
              <a:t>可以这样理解，</a:t>
            </a:r>
            <a:r>
              <a:rPr lang="en-US" altLang="zh-CN" dirty="0"/>
              <a:t>S t </a:t>
            </a:r>
            <a:r>
              <a:rPr lang="en-US" altLang="zh-CN" dirty="0" err="1"/>
              <a:t>S_tS</a:t>
            </a:r>
            <a:r>
              <a:rPr lang="en-US" altLang="zh-CN" dirty="0"/>
              <a:t> t​ </a:t>
            </a:r>
            <a:r>
              <a:rPr lang="zh-CN" altLang="en-US" dirty="0"/>
              <a:t>包含了之前全部状态</a:t>
            </a:r>
            <a:r>
              <a:rPr lang="en-US" altLang="zh-CN" dirty="0"/>
              <a:t>S 1 S_1S 1​ </a:t>
            </a:r>
            <a:r>
              <a:rPr lang="zh-CN" altLang="en-US" dirty="0"/>
              <a:t>，</a:t>
            </a:r>
            <a:r>
              <a:rPr lang="en-US" altLang="zh-CN" dirty="0"/>
              <a:t>S 2 S_2S 2​ 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，</a:t>
            </a:r>
            <a:r>
              <a:rPr lang="en-US" altLang="zh-CN" dirty="0"/>
              <a:t>S t − 1 S_{t-1}S t−1​ </a:t>
            </a:r>
            <a:r>
              <a:rPr lang="zh-CN" altLang="en-US" dirty="0"/>
              <a:t>的全部信息，只要知道</a:t>
            </a:r>
            <a:r>
              <a:rPr lang="en-US" altLang="zh-CN" dirty="0"/>
              <a:t>S t </a:t>
            </a:r>
            <a:r>
              <a:rPr lang="en-US" altLang="zh-CN" dirty="0" err="1"/>
              <a:t>S_tS</a:t>
            </a:r>
            <a:r>
              <a:rPr lang="en-US" altLang="zh-CN" dirty="0"/>
              <a:t> t​ </a:t>
            </a:r>
            <a:r>
              <a:rPr lang="zh-CN" altLang="en-US" dirty="0"/>
              <a:t>，之前的历史信息就可以抛弃了；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44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6" Type="http://schemas.openxmlformats.org/officeDocument/2006/relationships/image" Target="../media/image2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10" Type="http://schemas.microsoft.com/office/2007/relationships/hdphoto" Target="../media/hdphoto2.wdp"/><Relationship Id="rId4" Type="http://schemas.openxmlformats.org/officeDocument/2006/relationships/tags" Target="../tags/tag3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microsoft.com/office/2007/relationships/hdphoto" Target="../media/hdphoto3.wdp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image" Target="../media/image5.png"/><Relationship Id="rId2" Type="http://schemas.openxmlformats.org/officeDocument/2006/relationships/tags" Target="../tags/tag42.xml"/><Relationship Id="rId16" Type="http://schemas.openxmlformats.org/officeDocument/2006/relationships/image" Target="../media/image4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microsoft.com/office/2007/relationships/hdphoto" Target="../media/hdphoto3.wdp"/><Relationship Id="rId2" Type="http://schemas.openxmlformats.org/officeDocument/2006/relationships/tags" Target="../tags/tag86.xml"/><Relationship Id="rId16" Type="http://schemas.openxmlformats.org/officeDocument/2006/relationships/image" Target="../media/image5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2"/>
            </p:custDataLst>
          </p:nvPr>
        </p:nvSpPr>
        <p:spPr>
          <a:xfrm>
            <a:off x="1520410" y="1352910"/>
            <a:ext cx="4186489" cy="4186489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28863" r="15447" b="27063"/>
          <a:stretch>
            <a:fillRect/>
          </a:stretch>
        </p:blipFill>
        <p:spPr>
          <a:xfrm>
            <a:off x="1338540" y="1630295"/>
            <a:ext cx="5096727" cy="36604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4"/>
            </p:custDataLst>
          </p:nvPr>
        </p:nvSpPr>
        <p:spPr>
          <a:xfrm>
            <a:off x="6059488" y="1838014"/>
            <a:ext cx="5257800" cy="215406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8"/>
            </p:custDataLst>
          </p:nvPr>
        </p:nvSpPr>
        <p:spPr>
          <a:xfrm>
            <a:off x="8424588" y="7834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9"/>
            </p:custDataLst>
          </p:nvPr>
        </p:nvSpPr>
        <p:spPr>
          <a:xfrm>
            <a:off x="8437288" y="4286496"/>
            <a:ext cx="28673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cxnSp>
        <p:nvCxnSpPr>
          <p:cNvPr id="11" name="直接连接符 10"/>
          <p:cNvCxnSpPr/>
          <p:nvPr userDrawn="1">
            <p:custDataLst>
              <p:tags r:id="rId10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11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 userDrawn="1">
            <p:custDataLst>
              <p:tags r:id="rId12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10090688" y="210060"/>
            <a:ext cx="1891762" cy="1536190"/>
          </a:xfrm>
          <a:custGeom>
            <a:avLst/>
            <a:gdLst>
              <a:gd name="connsiteX0" fmla="*/ 0 w 1891762"/>
              <a:gd name="connsiteY0" fmla="*/ 0 h 1536190"/>
              <a:gd name="connsiteX1" fmla="*/ 1707445 w 1891762"/>
              <a:gd name="connsiteY1" fmla="*/ 0 h 1536190"/>
              <a:gd name="connsiteX2" fmla="*/ 1891762 w 1891762"/>
              <a:gd name="connsiteY2" fmla="*/ 184317 h 1536190"/>
              <a:gd name="connsiteX3" fmla="*/ 1891762 w 1891762"/>
              <a:gd name="connsiteY3" fmla="*/ 1509387 h 1536190"/>
              <a:gd name="connsiteX4" fmla="*/ 1770597 w 1891762"/>
              <a:gd name="connsiteY4" fmla="*/ 1527879 h 1536190"/>
              <a:gd name="connsiteX5" fmla="*/ 1606012 w 1891762"/>
              <a:gd name="connsiteY5" fmla="*/ 1536190 h 1536190"/>
              <a:gd name="connsiteX6" fmla="*/ 4598 w 1891762"/>
              <a:gd name="connsiteY6" fmla="*/ 91050 h 15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762" h="1536190">
                <a:moveTo>
                  <a:pt x="0" y="0"/>
                </a:moveTo>
                <a:lnTo>
                  <a:pt x="1707445" y="0"/>
                </a:lnTo>
                <a:cubicBezTo>
                  <a:pt x="1809240" y="0"/>
                  <a:pt x="1891762" y="82522"/>
                  <a:pt x="1891762" y="184317"/>
                </a:cubicBezTo>
                <a:lnTo>
                  <a:pt x="1891762" y="1509387"/>
                </a:lnTo>
                <a:lnTo>
                  <a:pt x="1770597" y="1527879"/>
                </a:lnTo>
                <a:cubicBezTo>
                  <a:pt x="1716483" y="1533375"/>
                  <a:pt x="1661576" y="1536190"/>
                  <a:pt x="1606012" y="1536190"/>
                </a:cubicBezTo>
                <a:cubicBezTo>
                  <a:pt x="772549" y="1536190"/>
                  <a:pt x="87032" y="902764"/>
                  <a:pt x="4598" y="910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" contrast="1000"/>
                    </a14:imgEffect>
                    <a14:imgEffect>
                      <a14:saturation sat="1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0" t="8034" r="13947" b="7599"/>
          <a:stretch>
            <a:fillRect/>
          </a:stretch>
        </p:blipFill>
        <p:spPr>
          <a:xfrm>
            <a:off x="9914925" y="352821"/>
            <a:ext cx="1798839" cy="1496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39788" y="768400"/>
            <a:ext cx="1674812" cy="1081088"/>
          </a:xfrm>
        </p:spPr>
        <p:txBody>
          <a:bodyPr wrap="square" anchor="ctr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2"/>
            </p:custDataLst>
          </p:nvPr>
        </p:nvSpPr>
        <p:spPr>
          <a:xfrm>
            <a:off x="6563698" y="1438284"/>
            <a:ext cx="4624439" cy="4624439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27032" r="15989" b="28718"/>
          <a:stretch>
            <a:fillRect/>
          </a:stretch>
        </p:blipFill>
        <p:spPr>
          <a:xfrm flipH="1">
            <a:off x="6356274" y="1950958"/>
            <a:ext cx="5129819" cy="34755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39" t="12621" r="32312" b="76459"/>
          <a:stretch>
            <a:fillRect/>
          </a:stretch>
        </p:blipFill>
        <p:spPr>
          <a:xfrm flipH="1">
            <a:off x="6287062" y="2980657"/>
            <a:ext cx="687711" cy="596818"/>
          </a:xfrm>
          <a:prstGeom prst="rect">
            <a:avLst/>
          </a:prstGeom>
        </p:spPr>
      </p:pic>
      <p:cxnSp>
        <p:nvCxnSpPr>
          <p:cNvPr id="22" name="直接连接符 21"/>
          <p:cNvCxnSpPr/>
          <p:nvPr userDrawn="1">
            <p:custDataLst>
              <p:tags r:id="rId5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6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 userDrawn="1">
            <p:custDataLst>
              <p:tags r:id="rId7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8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 userDrawn="1">
            <p:custDataLst>
              <p:tags r:id="rId9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77113" y="3347719"/>
            <a:ext cx="4918392" cy="2393500"/>
          </a:xfrm>
        </p:spPr>
        <p:txBody>
          <a:bodyPr wrap="square" anchor="t" anchorCtr="0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74713" y="1556649"/>
            <a:ext cx="4918392" cy="16545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>
                  <a:gsLst>
                    <a:gs pos="25000">
                      <a:schemeClr val="accent1"/>
                    </a:gs>
                    <a:gs pos="7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2"/>
            </p:custDataLst>
          </p:nvPr>
        </p:nvSpPr>
        <p:spPr>
          <a:xfrm>
            <a:off x="1331177" y="1477439"/>
            <a:ext cx="4186489" cy="4186489"/>
          </a:xfrm>
          <a:prstGeom prst="ellipse">
            <a:avLst/>
          </a:prstGeom>
          <a:gradFill flip="none" rotWithShape="1">
            <a:gsLst>
              <a:gs pos="4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2621" r="16821" b="18395"/>
          <a:stretch>
            <a:fillRect/>
          </a:stretch>
        </p:blipFill>
        <p:spPr>
          <a:xfrm>
            <a:off x="719851" y="1698346"/>
            <a:ext cx="5201977" cy="3655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5909128" y="1967673"/>
            <a:ext cx="5402343" cy="196540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8424926" y="7707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8444171" y="427076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cxnSp>
        <p:nvCxnSpPr>
          <p:cNvPr id="18" name="直接连接符 17"/>
          <p:cNvCxnSpPr/>
          <p:nvPr userDrawn="1">
            <p:custDataLst>
              <p:tags r:id="rId10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>
            <p:custDataLst>
              <p:tags r:id="rId11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 userDrawn="1">
            <p:custDataLst>
              <p:tags r:id="rId12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3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3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91000">
                <a:schemeClr val="accent1">
                  <a:alpha val="1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4"/>
            </p:custDataLst>
          </p:nvPr>
        </p:nvSpPr>
        <p:spPr>
          <a:xfrm>
            <a:off x="11229340" y="5959475"/>
            <a:ext cx="962660" cy="898525"/>
          </a:xfrm>
          <a:custGeom>
            <a:avLst/>
            <a:gdLst>
              <a:gd name="connsiteX0" fmla="*/ 962603 w 962603"/>
              <a:gd name="connsiteY0" fmla="*/ 0 h 893272"/>
              <a:gd name="connsiteX1" fmla="*/ 962603 w 962603"/>
              <a:gd name="connsiteY1" fmla="*/ 893272 h 893272"/>
              <a:gd name="connsiteX2" fmla="*/ 0 w 962603"/>
              <a:gd name="connsiteY2" fmla="*/ 893272 h 893272"/>
              <a:gd name="connsiteX3" fmla="*/ 64673 w 962603"/>
              <a:gd name="connsiteY3" fmla="*/ 779991 h 893272"/>
              <a:gd name="connsiteX4" fmla="*/ 885689 w 962603"/>
              <a:gd name="connsiteY4" fmla="*/ 34483 h 89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3" h="893272">
                <a:moveTo>
                  <a:pt x="962603" y="0"/>
                </a:moveTo>
                <a:lnTo>
                  <a:pt x="962603" y="893272"/>
                </a:lnTo>
                <a:lnTo>
                  <a:pt x="0" y="893272"/>
                </a:lnTo>
                <a:lnTo>
                  <a:pt x="64673" y="779991"/>
                </a:lnTo>
                <a:cubicBezTo>
                  <a:pt x="265151" y="463105"/>
                  <a:pt x="549131" y="204294"/>
                  <a:pt x="885689" y="344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0" t="15369" r="21085" b="16072"/>
          <a:stretch>
            <a:fillRect/>
          </a:stretch>
        </p:blipFill>
        <p:spPr>
          <a:xfrm flipH="1">
            <a:off x="10962813" y="5698875"/>
            <a:ext cx="1149325" cy="108000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6"/>
            </p:custDataLst>
          </p:nvPr>
        </p:nvSpPr>
        <p:spPr>
          <a:xfrm>
            <a:off x="10863547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17"/>
            </p:custDataLst>
          </p:nvPr>
        </p:nvSpPr>
        <p:spPr>
          <a:xfrm>
            <a:off x="11052781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18"/>
            </p:custDataLst>
          </p:nvPr>
        </p:nvSpPr>
        <p:spPr>
          <a:xfrm>
            <a:off x="11242015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19"/>
            </p:custDataLst>
          </p:nvPr>
        </p:nvSpPr>
        <p:spPr>
          <a:xfrm>
            <a:off x="11431248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tags" Target="../tags/tag127.xml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slideLayout" Target="../slideLayouts/slideLayout14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4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tags" Target="../tags/tag199.xml"/><Relationship Id="rId18" Type="http://schemas.openxmlformats.org/officeDocument/2006/relationships/image" Target="../media/image25.jpe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17" Type="http://schemas.openxmlformats.org/officeDocument/2006/relationships/image" Target="../media/image24.jpeg"/><Relationship Id="rId2" Type="http://schemas.openxmlformats.org/officeDocument/2006/relationships/tags" Target="../tags/tag188.xml"/><Relationship Id="rId16" Type="http://schemas.openxmlformats.org/officeDocument/2006/relationships/notesSlide" Target="../notesSlides/notesSlide19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196.xml"/><Relationship Id="rId19" Type="http://schemas.openxmlformats.org/officeDocument/2006/relationships/image" Target="../media/image26.jpeg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tags" Target="../tags/tag20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9.jpe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image" Target="../media/image8.jpeg"/><Relationship Id="rId5" Type="http://schemas.openxmlformats.org/officeDocument/2006/relationships/tags" Target="../tags/tag13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135.xml"/><Relationship Id="rId9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059487" y="668215"/>
            <a:ext cx="5733927" cy="3323859"/>
          </a:xfrm>
        </p:spPr>
        <p:txBody>
          <a:bodyPr>
            <a:noAutofit/>
          </a:bodyPr>
          <a:lstStyle/>
          <a:p>
            <a:pPr algn="l"/>
            <a:r>
              <a:rPr lang="en-US" altLang="zh-CN" sz="4000" dirty="0"/>
              <a:t>FinRobot</a:t>
            </a:r>
            <a:r>
              <a:rPr lang="en-US" altLang="zh-CN" sz="4000" b="0" dirty="0"/>
              <a:t>: An Open-Source AI Agent Platform</a:t>
            </a:r>
            <a:br>
              <a:rPr lang="en-US" altLang="zh-CN" sz="4000" b="0" dirty="0"/>
            </a:br>
            <a:r>
              <a:rPr lang="en-US" altLang="zh-CN" sz="4000" b="0" dirty="0"/>
              <a:t>for Financial Applications using Large Language Models</a:t>
            </a:r>
            <a:endParaRPr lang="zh-CN" altLang="en-US" sz="4000" b="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汇报人：才佳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67CB2B-52A3-EDFD-434E-91FD81E010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03"/>
          <a:stretch/>
        </p:blipFill>
        <p:spPr>
          <a:xfrm>
            <a:off x="8390989" y="5036375"/>
            <a:ext cx="2959897" cy="5411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C34A2F-7428-A194-B318-BDB70CEE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7" y="4163311"/>
            <a:ext cx="2073274" cy="156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489609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en-US" altLang="zh-CN" sz="4000" dirty="0" err="1"/>
              <a:t>CoT</a:t>
            </a:r>
            <a:r>
              <a:rPr lang="zh-CN" altLang="en-US" sz="4000" dirty="0"/>
              <a:t>具体应用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E6118-0441-AE36-526E-EE9F759F5F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zh-CN" altLang="en-US" b="1"/>
              <a:t>收集初步数据</a:t>
            </a:r>
            <a:r>
              <a:rPr lang="zh-CN" altLang="en-US"/>
              <a:t>：</a:t>
            </a:r>
            <a:r>
              <a:rPr lang="en-US" altLang="zh-CN"/>
              <a:t>10-K </a:t>
            </a:r>
            <a:r>
              <a:rPr lang="zh-CN" altLang="en-US"/>
              <a:t>报告、市场数据、财务比率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分析财务报表</a:t>
            </a:r>
            <a:r>
              <a:rPr lang="zh-CN" altLang="en-US"/>
              <a:t>：资产负债表、损益表、现金流量表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公司概况及业绩</a:t>
            </a:r>
            <a:r>
              <a:rPr lang="zh-CN" altLang="en-US"/>
              <a:t>：公司描述、业务亮点、分部分析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风险评估</a:t>
            </a:r>
            <a:r>
              <a:rPr lang="zh-CN" altLang="en-US"/>
              <a:t>：评估风险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财务业绩可视化</a:t>
            </a:r>
            <a:r>
              <a:rPr lang="zh-CN" altLang="en-US"/>
              <a:t>：市盈率和每股收益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将发现综合成段落</a:t>
            </a:r>
            <a:r>
              <a:rPr lang="zh-CN" altLang="en-US"/>
              <a:t>：将所有部分组合成一个连贯的摘要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生成 </a:t>
            </a:r>
            <a:r>
              <a:rPr lang="en-US" altLang="zh-CN" b="1"/>
              <a:t>PDF </a:t>
            </a:r>
            <a:r>
              <a:rPr lang="zh-CN" altLang="en-US" b="1"/>
              <a:t>报告</a:t>
            </a:r>
            <a:r>
              <a:rPr lang="zh-CN" altLang="en-US"/>
              <a:t>：使用工具自动生成 </a:t>
            </a:r>
            <a:r>
              <a:rPr lang="en-US" altLang="zh-CN"/>
              <a:t>PDF</a:t>
            </a:r>
          </a:p>
          <a:p>
            <a:pPr>
              <a:buFont typeface="+mj-lt"/>
              <a:buAutoNum type="arabicPeriod"/>
            </a:pPr>
            <a:r>
              <a:rPr lang="zh-CN" altLang="en-US" b="1"/>
              <a:t>质量保证</a:t>
            </a:r>
            <a:r>
              <a:rPr lang="zh-CN" altLang="en-US"/>
              <a:t>：检查字数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0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主体模块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5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系统架构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58F7BA-5F7D-3EE0-2379-96AEB96D1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455" y="1204809"/>
            <a:ext cx="8499089" cy="56531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</a:t>
            </a:r>
            <a:r>
              <a:rPr lang="en-US" altLang="zh-CN" sz="3600" dirty="0">
                <a:latin typeface="+mn-ea"/>
                <a:ea typeface="+mn-ea"/>
              </a:rPr>
              <a:t>1</a:t>
            </a:r>
            <a:r>
              <a:rPr lang="zh-CN" altLang="en-US" sz="3600" dirty="0">
                <a:latin typeface="+mn-ea"/>
                <a:ea typeface="+mn-ea"/>
              </a:rPr>
              <a:t>：</a:t>
            </a:r>
            <a:r>
              <a:rPr lang="en-US" altLang="zh-CN" sz="3600" dirty="0"/>
              <a:t> Financial AI Agents Layer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7A33632-D600-DF52-AD47-31E0CE76530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92431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Perception</a:t>
            </a:r>
            <a:r>
              <a:rPr lang="zh-CN" altLang="en-US" dirty="0"/>
              <a:t>感知模块、</a:t>
            </a:r>
            <a:r>
              <a:rPr lang="en-US" altLang="zh-CN" dirty="0"/>
              <a:t>Brain</a:t>
            </a:r>
            <a:r>
              <a:rPr lang="zh-CN" altLang="en-US" dirty="0"/>
              <a:t>模块、</a:t>
            </a:r>
            <a:r>
              <a:rPr lang="en-US" altLang="zh-CN" dirty="0"/>
              <a:t>Action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Multi-Agent Workflow</a:t>
            </a:r>
            <a:r>
              <a:rPr lang="zh-CN" altLang="en-US" dirty="0"/>
              <a:t> 多个智能体协同工作。</a:t>
            </a:r>
          </a:p>
          <a:p>
            <a:r>
              <a:rPr lang="en-US" altLang="zh-CN" b="1" dirty="0"/>
              <a:t>Director</a:t>
            </a:r>
            <a:r>
              <a:rPr lang="zh-CN" altLang="en-US" dirty="0"/>
              <a:t> 项目战略领导者角色</a:t>
            </a:r>
          </a:p>
          <a:p>
            <a:r>
              <a:rPr lang="en-US" altLang="zh-CN" b="1" dirty="0"/>
              <a:t>Assistant</a:t>
            </a:r>
            <a:r>
              <a:rPr lang="zh-CN" altLang="en-US" dirty="0"/>
              <a:t> 初步的数据管理任务。</a:t>
            </a:r>
          </a:p>
          <a:p>
            <a:r>
              <a:rPr lang="en-US" altLang="zh-CN" b="1" dirty="0"/>
              <a:t>LLM Analysts</a:t>
            </a:r>
            <a:r>
              <a:rPr lang="zh-CN" altLang="en-US" dirty="0"/>
              <a:t> 采用先进的计算技术（</a:t>
            </a:r>
            <a:r>
              <a:rPr lang="en-US" altLang="zh-CN" dirty="0"/>
              <a:t>LLM</a:t>
            </a:r>
            <a:r>
              <a:rPr lang="zh-CN" altLang="en-US" dirty="0"/>
              <a:t>）来</a:t>
            </a:r>
            <a:r>
              <a:rPr lang="zh-CN" altLang="en-US" b="1" dirty="0"/>
              <a:t>分析</a:t>
            </a:r>
            <a:r>
              <a:rPr lang="zh-CN" altLang="en-US" dirty="0"/>
              <a:t>金融文本</a:t>
            </a:r>
          </a:p>
          <a:p>
            <a:r>
              <a:rPr lang="en-US" altLang="zh-CN" b="1" dirty="0"/>
              <a:t>Financial Analysts</a:t>
            </a:r>
            <a:r>
              <a:rPr lang="zh-CN" altLang="en-US" dirty="0"/>
              <a:t> 投资组合管理、风险评估和市场分析等各个领域的详细定量数据分析。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Tool Usage</a:t>
            </a:r>
            <a:r>
              <a:rPr lang="zh-CN" altLang="en-US" dirty="0"/>
              <a:t>：</a:t>
            </a:r>
            <a:r>
              <a:rPr lang="en-US" altLang="zh-CN" dirty="0"/>
              <a:t>Text2Params/Text2Code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</a:t>
            </a:r>
            <a:r>
              <a:rPr lang="en-US" altLang="zh-CN" sz="3600" dirty="0"/>
              <a:t>2.Financial LLMs Algorithms Layer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BDBC783-0E88-9904-9CF8-F9B14566FC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err="1"/>
              <a:t>FinGPT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51D9F-B1BE-5620-51CA-9C009AE8E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214" y="3155491"/>
            <a:ext cx="8287907" cy="13336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93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</a:t>
            </a:r>
            <a:r>
              <a:rPr lang="en-US" altLang="zh-CN" sz="3600" dirty="0">
                <a:latin typeface="+mn-ea"/>
                <a:ea typeface="+mn-ea"/>
              </a:rPr>
              <a:t>2.</a:t>
            </a:r>
            <a:r>
              <a:rPr lang="en-US" altLang="zh-CN" sz="3600" dirty="0"/>
              <a:t> Financial LLMs Algorithms Layer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478178A-5CA6-1CE2-66A5-63D235D29BA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FinRL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E8C5A-5636-71CB-7F67-927CC81D3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494" y="2631726"/>
            <a:ext cx="8507012" cy="2924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11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>
            <a:extLst>
              <a:ext uri="{FF2B5EF4-FFF2-40B4-BE49-F238E27FC236}">
                <a16:creationId xmlns:a16="http://schemas.microsoft.com/office/drawing/2014/main" id="{713BC9CE-ECFE-BBFD-72D1-6C28A1990D6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</a:t>
            </a:r>
            <a:r>
              <a:rPr lang="en-US" altLang="zh-CN" sz="3600" dirty="0">
                <a:latin typeface="+mn-ea"/>
                <a:ea typeface="+mn-ea"/>
              </a:rPr>
              <a:t>2.</a:t>
            </a:r>
            <a:r>
              <a:rPr lang="en-US" altLang="zh-CN" sz="3600" dirty="0"/>
              <a:t> Financial LLMs Algorithms Layer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08FA2C8-0C90-C5B1-9AD7-B6DB675C2CF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FinML</a:t>
            </a:r>
            <a:endParaRPr lang="zh-CN" altLang="en-US" b="1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E0C8836-FAC2-B0A7-D300-85B28330E00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FinML</a:t>
            </a:r>
            <a:endParaRPr lang="zh-CN" altLang="en-US" b="1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57E2E71-8E07-E112-A584-4AA67EE399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FinML</a:t>
            </a:r>
            <a:endParaRPr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37FE0C-CD26-6497-A2CC-F68C9ED66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526" y="1717190"/>
            <a:ext cx="7754432" cy="1143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0BB790-6C94-E746-CFF0-4DE2B25EC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036" y="3079083"/>
            <a:ext cx="4844764" cy="3778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5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6B7ACE61-B739-1ED0-0526-DAD4263EA02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模块</a:t>
            </a:r>
            <a:r>
              <a:rPr lang="en-US" altLang="zh-CN" sz="3600" dirty="0">
                <a:latin typeface="+mn-ea"/>
                <a:ea typeface="+mn-ea"/>
              </a:rPr>
              <a:t>2.</a:t>
            </a:r>
            <a:r>
              <a:rPr lang="en-US" altLang="zh-CN" sz="3600" dirty="0"/>
              <a:t> Financial LLMs Algorithms Layer</a:t>
            </a:r>
            <a:endParaRPr lang="zh-CN" altLang="en-US" sz="3600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F2E36-A1D8-7C4D-591B-047EDEA31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921" y="3349450"/>
            <a:ext cx="8240275" cy="85737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4B7701F-5A17-B472-3460-C78A7C13A3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Financial Multimodal LLMs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6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sz="3600" dirty="0"/>
              <a:t>模块</a:t>
            </a:r>
            <a:r>
              <a:rPr lang="en-US" altLang="zh-CN" sz="3600" dirty="0"/>
              <a:t>3.LLMOps Layers and </a:t>
            </a:r>
            <a:r>
              <a:rPr lang="en-US" altLang="zh-CN" sz="3600" dirty="0" err="1"/>
              <a:t>DataOps</a:t>
            </a:r>
            <a:r>
              <a:rPr lang="en-US" altLang="zh-CN" sz="3600" dirty="0"/>
              <a:t> Layer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FFAB9-5618-4FA4-9AF1-B207167F6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735" y="1448622"/>
            <a:ext cx="6016529" cy="52680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 fontScale="90000"/>
          </a:bodyPr>
          <a:lstStyle/>
          <a:p>
            <a:r>
              <a:rPr lang="zh-CN" altLang="en-US" sz="4000" dirty="0"/>
              <a:t>模块</a:t>
            </a:r>
            <a:r>
              <a:rPr lang="en-US" altLang="zh-CN" sz="4000" dirty="0"/>
              <a:t>4.Multi-source LLM Foundation Models Layer</a:t>
            </a:r>
            <a:endParaRPr lang="zh-CN" altLang="en-US" sz="1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0B0FEA-C413-767C-74DA-B11B78C112C0}"/>
              </a:ext>
            </a:extLst>
          </p:cNvPr>
          <p:cNvSpPr txBox="1">
            <a:spLocks/>
          </p:cNvSpPr>
          <p:nvPr/>
        </p:nvSpPr>
        <p:spPr>
          <a:xfrm>
            <a:off x="838200" y="260702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即插即用功能</a:t>
            </a:r>
            <a:endParaRPr lang="en-US" altLang="zh-CN" b="1" dirty="0"/>
          </a:p>
          <a:p>
            <a:r>
              <a:rPr lang="zh-CN" altLang="en-US" b="1" dirty="0"/>
              <a:t>模型多样性和评估</a:t>
            </a:r>
            <a:endParaRPr lang="zh-CN" altLang="en-US" dirty="0"/>
          </a:p>
          <a:p>
            <a:r>
              <a:rPr lang="zh-CN" altLang="en-US" b="1" dirty="0"/>
              <a:t>全球市场兼容性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7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>
            <p:custDataLst>
              <p:tags r:id="rId2"/>
            </p:custDataLst>
          </p:nvPr>
        </p:nvSpPr>
        <p:spPr>
          <a:xfrm>
            <a:off x="874713" y="2351276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 rot="16200000">
            <a:off x="2019148" y="2890139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>
            <p:custDataLst>
              <p:tags r:id="rId4"/>
            </p:custDataLst>
          </p:nvPr>
        </p:nvSpPr>
        <p:spPr>
          <a:xfrm>
            <a:off x="874713" y="3581649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 rot="16200000">
            <a:off x="2019148" y="4120511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>
            <p:custDataLst>
              <p:tags r:id="rId6"/>
            </p:custDataLst>
          </p:nvPr>
        </p:nvSpPr>
        <p:spPr>
          <a:xfrm>
            <a:off x="874713" y="4812023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7"/>
            </p:custDataLst>
          </p:nvPr>
        </p:nvCxnSpPr>
        <p:spPr>
          <a:xfrm rot="16200000">
            <a:off x="2019148" y="5350886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>
            <p:custDataLst>
              <p:tags r:id="rId8"/>
            </p:custDataLst>
          </p:nvPr>
        </p:nvSpPr>
        <p:spPr>
          <a:xfrm>
            <a:off x="6169289" y="2351276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9"/>
            </p:custDataLst>
          </p:nvPr>
        </p:nvCxnSpPr>
        <p:spPr>
          <a:xfrm rot="16200000">
            <a:off x="7313724" y="2890139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>
            <p:custDataLst>
              <p:tags r:id="rId10"/>
            </p:custDataLst>
          </p:nvPr>
        </p:nvSpPr>
        <p:spPr>
          <a:xfrm>
            <a:off x="6169289" y="3581649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1"/>
            </p:custDataLst>
          </p:nvPr>
        </p:nvCxnSpPr>
        <p:spPr>
          <a:xfrm rot="16200000">
            <a:off x="7313724" y="4120511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14" name="项标题"/>
          <p:cNvSpPr txBox="1"/>
          <p:nvPr>
            <p:custDataLst>
              <p:tags r:id="rId13"/>
            </p:custDataLst>
          </p:nvPr>
        </p:nvSpPr>
        <p:spPr>
          <a:xfrm>
            <a:off x="2640458" y="2500078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论文基本信息</a:t>
            </a:r>
          </a:p>
        </p:txBody>
      </p:sp>
      <p:sp>
        <p:nvSpPr>
          <p:cNvPr id="26" name="序号"/>
          <p:cNvSpPr txBox="1"/>
          <p:nvPr>
            <p:custDataLst>
              <p:tags r:id="rId14"/>
            </p:custDataLst>
          </p:nvPr>
        </p:nvSpPr>
        <p:spPr>
          <a:xfrm>
            <a:off x="1026190" y="2351276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01</a:t>
            </a:r>
          </a:p>
        </p:txBody>
      </p:sp>
      <p:sp>
        <p:nvSpPr>
          <p:cNvPr id="35" name="项标题"/>
          <p:cNvSpPr txBox="1"/>
          <p:nvPr>
            <p:custDataLst>
              <p:tags r:id="rId15"/>
            </p:custDataLst>
          </p:nvPr>
        </p:nvSpPr>
        <p:spPr>
          <a:xfrm>
            <a:off x="2640458" y="3730451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方法论解读</a:t>
            </a:r>
          </a:p>
        </p:txBody>
      </p:sp>
      <p:sp>
        <p:nvSpPr>
          <p:cNvPr id="37" name="序号"/>
          <p:cNvSpPr txBox="1"/>
          <p:nvPr>
            <p:custDataLst>
              <p:tags r:id="rId16"/>
            </p:custDataLst>
          </p:nvPr>
        </p:nvSpPr>
        <p:spPr>
          <a:xfrm>
            <a:off x="1026190" y="3581649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03</a:t>
            </a:r>
          </a:p>
        </p:txBody>
      </p:sp>
      <p:sp>
        <p:nvSpPr>
          <p:cNvPr id="3" name="项标题"/>
          <p:cNvSpPr txBox="1"/>
          <p:nvPr>
            <p:custDataLst>
              <p:tags r:id="rId17"/>
            </p:custDataLst>
          </p:nvPr>
        </p:nvSpPr>
        <p:spPr>
          <a:xfrm>
            <a:off x="2640458" y="4960825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  <a:sym typeface="+mn-ea"/>
              </a:rPr>
              <a:t>实验及结果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" name="序号"/>
          <p:cNvSpPr txBox="1"/>
          <p:nvPr>
            <p:custDataLst>
              <p:tags r:id="rId18"/>
            </p:custDataLst>
          </p:nvPr>
        </p:nvSpPr>
        <p:spPr>
          <a:xfrm>
            <a:off x="1026190" y="4812023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05</a:t>
            </a:r>
          </a:p>
        </p:txBody>
      </p:sp>
      <p:sp>
        <p:nvSpPr>
          <p:cNvPr id="23" name="项标题"/>
          <p:cNvSpPr txBox="1"/>
          <p:nvPr>
            <p:custDataLst>
              <p:tags r:id="rId19"/>
            </p:custDataLst>
          </p:nvPr>
        </p:nvSpPr>
        <p:spPr>
          <a:xfrm>
            <a:off x="7935034" y="2500078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存在的问题</a:t>
            </a:r>
          </a:p>
        </p:txBody>
      </p:sp>
      <p:sp>
        <p:nvSpPr>
          <p:cNvPr id="25" name="序号"/>
          <p:cNvSpPr txBox="1"/>
          <p:nvPr>
            <p:custDataLst>
              <p:tags r:id="rId20"/>
            </p:custDataLst>
          </p:nvPr>
        </p:nvSpPr>
        <p:spPr>
          <a:xfrm>
            <a:off x="6320766" y="2351276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02</a:t>
            </a:r>
          </a:p>
        </p:txBody>
      </p:sp>
      <p:sp>
        <p:nvSpPr>
          <p:cNvPr id="28" name="项标题"/>
          <p:cNvSpPr txBox="1"/>
          <p:nvPr>
            <p:custDataLst>
              <p:tags r:id="rId21"/>
            </p:custDataLst>
          </p:nvPr>
        </p:nvSpPr>
        <p:spPr>
          <a:xfrm>
            <a:off x="7935034" y="3730451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</a:rPr>
              <a:t>主体模块</a:t>
            </a:r>
          </a:p>
        </p:txBody>
      </p:sp>
      <p:sp>
        <p:nvSpPr>
          <p:cNvPr id="30" name="序号"/>
          <p:cNvSpPr txBox="1"/>
          <p:nvPr>
            <p:custDataLst>
              <p:tags r:id="rId22"/>
            </p:custDataLst>
          </p:nvPr>
        </p:nvSpPr>
        <p:spPr>
          <a:xfrm>
            <a:off x="6320766" y="3581649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04</a:t>
            </a:r>
          </a:p>
        </p:txBody>
      </p:sp>
      <p:sp>
        <p:nvSpPr>
          <p:cNvPr id="7" name="任意多边形: 形状 10"/>
          <p:cNvSpPr/>
          <p:nvPr userDrawn="1">
            <p:custDataLst>
              <p:tags r:id="rId23"/>
            </p:custDataLst>
          </p:nvPr>
        </p:nvSpPr>
        <p:spPr>
          <a:xfrm>
            <a:off x="2711841" y="973166"/>
            <a:ext cx="4880482" cy="671556"/>
          </a:xfrm>
          <a:custGeom>
            <a:avLst/>
            <a:gdLst/>
            <a:ahLst/>
            <a:cxnLst/>
            <a:rect l="l" t="t" r="r" b="b"/>
            <a:pathLst>
              <a:path w="2328337" h="320380">
                <a:moveTo>
                  <a:pt x="438541" y="57196"/>
                </a:moveTo>
                <a:cubicBezTo>
                  <a:pt x="412676" y="57196"/>
                  <a:pt x="392310" y="66796"/>
                  <a:pt x="377445" y="85995"/>
                </a:cubicBezTo>
                <a:cubicBezTo>
                  <a:pt x="362579" y="105193"/>
                  <a:pt x="355146" y="130059"/>
                  <a:pt x="355146" y="160590"/>
                </a:cubicBezTo>
                <a:cubicBezTo>
                  <a:pt x="355146" y="190722"/>
                  <a:pt x="362412" y="215353"/>
                  <a:pt x="376945" y="234485"/>
                </a:cubicBezTo>
                <a:cubicBezTo>
                  <a:pt x="391477" y="253618"/>
                  <a:pt x="411409" y="263184"/>
                  <a:pt x="436741" y="263184"/>
                </a:cubicBezTo>
                <a:cubicBezTo>
                  <a:pt x="462606" y="263184"/>
                  <a:pt x="482738" y="254018"/>
                  <a:pt x="497137" y="235685"/>
                </a:cubicBezTo>
                <a:cubicBezTo>
                  <a:pt x="511536" y="217353"/>
                  <a:pt x="518736" y="192721"/>
                  <a:pt x="518736" y="161790"/>
                </a:cubicBezTo>
                <a:cubicBezTo>
                  <a:pt x="518736" y="129525"/>
                  <a:pt x="511736" y="104027"/>
                  <a:pt x="497737" y="85295"/>
                </a:cubicBezTo>
                <a:cubicBezTo>
                  <a:pt x="483738" y="66562"/>
                  <a:pt x="464006" y="57196"/>
                  <a:pt x="438541" y="57196"/>
                </a:cubicBezTo>
                <a:close/>
                <a:moveTo>
                  <a:pt x="1838251" y="5199"/>
                </a:moveTo>
                <a:lnTo>
                  <a:pt x="2081036" y="5199"/>
                </a:lnTo>
                <a:lnTo>
                  <a:pt x="2081036" y="59196"/>
                </a:lnTo>
                <a:lnTo>
                  <a:pt x="1992641" y="59196"/>
                </a:lnTo>
                <a:lnTo>
                  <a:pt x="1992641" y="314981"/>
                </a:lnTo>
                <a:lnTo>
                  <a:pt x="1926445" y="314981"/>
                </a:lnTo>
                <a:lnTo>
                  <a:pt x="1926445" y="59196"/>
                </a:lnTo>
                <a:lnTo>
                  <a:pt x="1838251" y="59196"/>
                </a:lnTo>
                <a:close/>
                <a:moveTo>
                  <a:pt x="1514824" y="5199"/>
                </a:moveTo>
                <a:lnTo>
                  <a:pt x="1586820" y="5199"/>
                </a:lnTo>
                <a:lnTo>
                  <a:pt x="1713212" y="199988"/>
                </a:lnTo>
                <a:cubicBezTo>
                  <a:pt x="1721611" y="212920"/>
                  <a:pt x="1726744" y="221120"/>
                  <a:pt x="1728611" y="224586"/>
                </a:cubicBezTo>
                <a:lnTo>
                  <a:pt x="1729611" y="224586"/>
                </a:lnTo>
                <a:cubicBezTo>
                  <a:pt x="1728278" y="217120"/>
                  <a:pt x="1727611" y="202854"/>
                  <a:pt x="1727611" y="181789"/>
                </a:cubicBezTo>
                <a:lnTo>
                  <a:pt x="1727611" y="5199"/>
                </a:lnTo>
                <a:lnTo>
                  <a:pt x="1790207" y="5199"/>
                </a:lnTo>
                <a:lnTo>
                  <a:pt x="1790207" y="314981"/>
                </a:lnTo>
                <a:lnTo>
                  <a:pt x="1722611" y="314981"/>
                </a:lnTo>
                <a:lnTo>
                  <a:pt x="1591419" y="114593"/>
                </a:lnTo>
                <a:cubicBezTo>
                  <a:pt x="1584620" y="104193"/>
                  <a:pt x="1579687" y="95794"/>
                  <a:pt x="1576620" y="89394"/>
                </a:cubicBezTo>
                <a:lnTo>
                  <a:pt x="1575620" y="89394"/>
                </a:lnTo>
                <a:cubicBezTo>
                  <a:pt x="1576820" y="100060"/>
                  <a:pt x="1577420" y="116526"/>
                  <a:pt x="1577420" y="138791"/>
                </a:cubicBezTo>
                <a:lnTo>
                  <a:pt x="1577420" y="314981"/>
                </a:lnTo>
                <a:lnTo>
                  <a:pt x="1514824" y="314981"/>
                </a:lnTo>
                <a:close/>
                <a:moveTo>
                  <a:pt x="1267174" y="5199"/>
                </a:moveTo>
                <a:lnTo>
                  <a:pt x="1443363" y="5199"/>
                </a:lnTo>
                <a:lnTo>
                  <a:pt x="1443363" y="59196"/>
                </a:lnTo>
                <a:lnTo>
                  <a:pt x="1333170" y="59196"/>
                </a:lnTo>
                <a:lnTo>
                  <a:pt x="1333170" y="132192"/>
                </a:lnTo>
                <a:lnTo>
                  <a:pt x="1435564" y="132192"/>
                </a:lnTo>
                <a:lnTo>
                  <a:pt x="1435564" y="185988"/>
                </a:lnTo>
                <a:lnTo>
                  <a:pt x="1333170" y="185988"/>
                </a:lnTo>
                <a:lnTo>
                  <a:pt x="1333170" y="260984"/>
                </a:lnTo>
                <a:lnTo>
                  <a:pt x="1450563" y="260984"/>
                </a:lnTo>
                <a:lnTo>
                  <a:pt x="1450563" y="314981"/>
                </a:lnTo>
                <a:lnTo>
                  <a:pt x="1267174" y="314981"/>
                </a:lnTo>
                <a:close/>
                <a:moveTo>
                  <a:pt x="971476" y="5199"/>
                </a:moveTo>
                <a:lnTo>
                  <a:pt x="1214261" y="5199"/>
                </a:lnTo>
                <a:lnTo>
                  <a:pt x="1214261" y="59196"/>
                </a:lnTo>
                <a:lnTo>
                  <a:pt x="1125866" y="59196"/>
                </a:lnTo>
                <a:lnTo>
                  <a:pt x="1125866" y="314981"/>
                </a:lnTo>
                <a:lnTo>
                  <a:pt x="1059670" y="314981"/>
                </a:lnTo>
                <a:lnTo>
                  <a:pt x="1059670" y="59196"/>
                </a:lnTo>
                <a:lnTo>
                  <a:pt x="971476" y="59196"/>
                </a:lnTo>
                <a:close/>
                <a:moveTo>
                  <a:pt x="648049" y="5199"/>
                </a:moveTo>
                <a:lnTo>
                  <a:pt x="720045" y="5199"/>
                </a:lnTo>
                <a:lnTo>
                  <a:pt x="846437" y="199988"/>
                </a:lnTo>
                <a:cubicBezTo>
                  <a:pt x="854836" y="212920"/>
                  <a:pt x="859969" y="221120"/>
                  <a:pt x="861836" y="224586"/>
                </a:cubicBezTo>
                <a:lnTo>
                  <a:pt x="862836" y="224586"/>
                </a:lnTo>
                <a:cubicBezTo>
                  <a:pt x="861503" y="217120"/>
                  <a:pt x="860836" y="202854"/>
                  <a:pt x="860836" y="181789"/>
                </a:cubicBezTo>
                <a:lnTo>
                  <a:pt x="860836" y="5199"/>
                </a:lnTo>
                <a:lnTo>
                  <a:pt x="923432" y="5199"/>
                </a:lnTo>
                <a:lnTo>
                  <a:pt x="923432" y="314981"/>
                </a:lnTo>
                <a:lnTo>
                  <a:pt x="855836" y="314981"/>
                </a:lnTo>
                <a:lnTo>
                  <a:pt x="724644" y="114593"/>
                </a:lnTo>
                <a:cubicBezTo>
                  <a:pt x="717845" y="104193"/>
                  <a:pt x="712912" y="95794"/>
                  <a:pt x="709845" y="89394"/>
                </a:cubicBezTo>
                <a:lnTo>
                  <a:pt x="708845" y="89394"/>
                </a:lnTo>
                <a:cubicBezTo>
                  <a:pt x="710045" y="100060"/>
                  <a:pt x="710645" y="116526"/>
                  <a:pt x="710645" y="138791"/>
                </a:cubicBezTo>
                <a:lnTo>
                  <a:pt x="710645" y="314981"/>
                </a:lnTo>
                <a:lnTo>
                  <a:pt x="648049" y="314981"/>
                </a:lnTo>
                <a:close/>
                <a:moveTo>
                  <a:pt x="2238543" y="0"/>
                </a:moveTo>
                <a:cubicBezTo>
                  <a:pt x="2268807" y="0"/>
                  <a:pt x="2294206" y="3933"/>
                  <a:pt x="2314738" y="11799"/>
                </a:cubicBezTo>
                <a:lnTo>
                  <a:pt x="2314738" y="73795"/>
                </a:lnTo>
                <a:cubicBezTo>
                  <a:pt x="2293939" y="59663"/>
                  <a:pt x="2269607" y="52597"/>
                  <a:pt x="2241742" y="52597"/>
                </a:cubicBezTo>
                <a:cubicBezTo>
                  <a:pt x="2225477" y="52597"/>
                  <a:pt x="2212478" y="55563"/>
                  <a:pt x="2202745" y="61496"/>
                </a:cubicBezTo>
                <a:cubicBezTo>
                  <a:pt x="2193012" y="67429"/>
                  <a:pt x="2188146" y="75395"/>
                  <a:pt x="2188146" y="85395"/>
                </a:cubicBezTo>
                <a:cubicBezTo>
                  <a:pt x="2188146" y="93394"/>
                  <a:pt x="2191479" y="100760"/>
                  <a:pt x="2198145" y="107493"/>
                </a:cubicBezTo>
                <a:cubicBezTo>
                  <a:pt x="2204811" y="114226"/>
                  <a:pt x="2221277" y="123326"/>
                  <a:pt x="2247542" y="134792"/>
                </a:cubicBezTo>
                <a:cubicBezTo>
                  <a:pt x="2278340" y="147991"/>
                  <a:pt x="2299505" y="161923"/>
                  <a:pt x="2311038" y="176589"/>
                </a:cubicBezTo>
                <a:cubicBezTo>
                  <a:pt x="2322571" y="191255"/>
                  <a:pt x="2328337" y="208720"/>
                  <a:pt x="2328337" y="228986"/>
                </a:cubicBezTo>
                <a:cubicBezTo>
                  <a:pt x="2328337" y="258717"/>
                  <a:pt x="2317804" y="281383"/>
                  <a:pt x="2296739" y="296982"/>
                </a:cubicBezTo>
                <a:cubicBezTo>
                  <a:pt x="2275674" y="312581"/>
                  <a:pt x="2245742" y="320380"/>
                  <a:pt x="2206944" y="320380"/>
                </a:cubicBezTo>
                <a:cubicBezTo>
                  <a:pt x="2171480" y="320380"/>
                  <a:pt x="2142415" y="314647"/>
                  <a:pt x="2119750" y="303181"/>
                </a:cubicBezTo>
                <a:lnTo>
                  <a:pt x="2119750" y="236985"/>
                </a:lnTo>
                <a:cubicBezTo>
                  <a:pt x="2144682" y="257651"/>
                  <a:pt x="2173013" y="267983"/>
                  <a:pt x="2204745" y="267983"/>
                </a:cubicBezTo>
                <a:cubicBezTo>
                  <a:pt x="2222744" y="267983"/>
                  <a:pt x="2236276" y="264884"/>
                  <a:pt x="2245342" y="258684"/>
                </a:cubicBezTo>
                <a:cubicBezTo>
                  <a:pt x="2254408" y="252484"/>
                  <a:pt x="2258941" y="244518"/>
                  <a:pt x="2258941" y="234785"/>
                </a:cubicBezTo>
                <a:cubicBezTo>
                  <a:pt x="2258941" y="226386"/>
                  <a:pt x="2255342" y="218453"/>
                  <a:pt x="2248142" y="210987"/>
                </a:cubicBezTo>
                <a:cubicBezTo>
                  <a:pt x="2240942" y="203521"/>
                  <a:pt x="2221944" y="193388"/>
                  <a:pt x="2191145" y="180589"/>
                </a:cubicBezTo>
                <a:cubicBezTo>
                  <a:pt x="2142748" y="160057"/>
                  <a:pt x="2118550" y="130192"/>
                  <a:pt x="2118550" y="90994"/>
                </a:cubicBezTo>
                <a:cubicBezTo>
                  <a:pt x="2118550" y="62196"/>
                  <a:pt x="2129516" y="39831"/>
                  <a:pt x="2151448" y="23898"/>
                </a:cubicBezTo>
                <a:cubicBezTo>
                  <a:pt x="2173380" y="7966"/>
                  <a:pt x="2202411" y="0"/>
                  <a:pt x="2238543" y="0"/>
                </a:cubicBezTo>
                <a:close/>
                <a:moveTo>
                  <a:pt x="440541" y="0"/>
                </a:moveTo>
                <a:cubicBezTo>
                  <a:pt x="484805" y="0"/>
                  <a:pt x="520436" y="14732"/>
                  <a:pt x="547434" y="44197"/>
                </a:cubicBezTo>
                <a:cubicBezTo>
                  <a:pt x="574433" y="73662"/>
                  <a:pt x="587932" y="111526"/>
                  <a:pt x="587932" y="157790"/>
                </a:cubicBezTo>
                <a:cubicBezTo>
                  <a:pt x="587932" y="206054"/>
                  <a:pt x="573899" y="245218"/>
                  <a:pt x="545834" y="275283"/>
                </a:cubicBezTo>
                <a:cubicBezTo>
                  <a:pt x="517769" y="305348"/>
                  <a:pt x="481005" y="320380"/>
                  <a:pt x="435541" y="320380"/>
                </a:cubicBezTo>
                <a:cubicBezTo>
                  <a:pt x="391144" y="320380"/>
                  <a:pt x="355079" y="305814"/>
                  <a:pt x="327348" y="276683"/>
                </a:cubicBezTo>
                <a:cubicBezTo>
                  <a:pt x="299616" y="247551"/>
                  <a:pt x="285750" y="210054"/>
                  <a:pt x="285750" y="164190"/>
                </a:cubicBezTo>
                <a:cubicBezTo>
                  <a:pt x="285750" y="115659"/>
                  <a:pt x="299916" y="76162"/>
                  <a:pt x="328248" y="45697"/>
                </a:cubicBezTo>
                <a:cubicBezTo>
                  <a:pt x="356579" y="15232"/>
                  <a:pt x="394010" y="0"/>
                  <a:pt x="440541" y="0"/>
                </a:cubicBezTo>
                <a:close/>
                <a:moveTo>
                  <a:pt x="164390" y="0"/>
                </a:moveTo>
                <a:cubicBezTo>
                  <a:pt x="194655" y="0"/>
                  <a:pt x="219987" y="3933"/>
                  <a:pt x="240385" y="11799"/>
                </a:cubicBezTo>
                <a:lnTo>
                  <a:pt x="240385" y="75595"/>
                </a:lnTo>
                <a:cubicBezTo>
                  <a:pt x="219453" y="63329"/>
                  <a:pt x="195722" y="57196"/>
                  <a:pt x="169190" y="57196"/>
                </a:cubicBezTo>
                <a:cubicBezTo>
                  <a:pt x="138925" y="57196"/>
                  <a:pt x="114727" y="66862"/>
                  <a:pt x="96594" y="86195"/>
                </a:cubicBezTo>
                <a:cubicBezTo>
                  <a:pt x="78462" y="105527"/>
                  <a:pt x="69396" y="130792"/>
                  <a:pt x="69396" y="161990"/>
                </a:cubicBezTo>
                <a:cubicBezTo>
                  <a:pt x="69396" y="192388"/>
                  <a:pt x="77995" y="216853"/>
                  <a:pt x="95194" y="235385"/>
                </a:cubicBezTo>
                <a:cubicBezTo>
                  <a:pt x="112393" y="253918"/>
                  <a:pt x="135659" y="263184"/>
                  <a:pt x="164990" y="263184"/>
                </a:cubicBezTo>
                <a:cubicBezTo>
                  <a:pt x="192588" y="263184"/>
                  <a:pt x="217720" y="256517"/>
                  <a:pt x="240385" y="243185"/>
                </a:cubicBezTo>
                <a:lnTo>
                  <a:pt x="240385" y="303781"/>
                </a:lnTo>
                <a:cubicBezTo>
                  <a:pt x="217854" y="314847"/>
                  <a:pt x="188455" y="320380"/>
                  <a:pt x="152191" y="320380"/>
                </a:cubicBezTo>
                <a:cubicBezTo>
                  <a:pt x="105527" y="320380"/>
                  <a:pt x="68496" y="306414"/>
                  <a:pt x="41098" y="278483"/>
                </a:cubicBezTo>
                <a:cubicBezTo>
                  <a:pt x="13699" y="250551"/>
                  <a:pt x="0" y="213320"/>
                  <a:pt x="0" y="166790"/>
                </a:cubicBezTo>
                <a:cubicBezTo>
                  <a:pt x="0" y="117859"/>
                  <a:pt x="15299" y="77828"/>
                  <a:pt x="45897" y="46697"/>
                </a:cubicBezTo>
                <a:cubicBezTo>
                  <a:pt x="76496" y="15566"/>
                  <a:pt x="115993" y="0"/>
                  <a:pt x="1643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BD6EB92-686E-DF99-D580-5FF0EBD334F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169289" y="4801925"/>
            <a:ext cx="5148000" cy="1077724"/>
          </a:xfrm>
          <a:prstGeom prst="roundRect">
            <a:avLst>
              <a:gd name="adj" fmla="val 6375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9" name="项标题">
            <a:extLst>
              <a:ext uri="{FF2B5EF4-FFF2-40B4-BE49-F238E27FC236}">
                <a16:creationId xmlns:a16="http://schemas.microsoft.com/office/drawing/2014/main" id="{807D8710-3517-9118-990D-3B351749E27D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7935034" y="4950727"/>
            <a:ext cx="3226086" cy="7801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 dirty="0">
                <a:solidFill>
                  <a:schemeClr val="tx2"/>
                </a:solidFill>
                <a:latin typeface="+mn-ea"/>
                <a:sym typeface="+mn-ea"/>
              </a:rPr>
              <a:t>论文不足与改进思考</a:t>
            </a:r>
            <a:endParaRPr lang="zh-CN" altLang="en-US" b="1" spc="3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0FD8F70-1746-1385-6195-C3B32A7C9B10}"/>
              </a:ext>
            </a:extLst>
          </p:cNvPr>
          <p:cNvCxnSpPr/>
          <p:nvPr>
            <p:custDataLst>
              <p:tags r:id="rId26"/>
            </p:custDataLst>
          </p:nvPr>
        </p:nvCxnSpPr>
        <p:spPr>
          <a:xfrm rot="16200000">
            <a:off x="7313724" y="5350886"/>
            <a:ext cx="360000" cy="0"/>
          </a:xfrm>
          <a:prstGeom prst="line">
            <a:avLst/>
          </a:prstGeom>
          <a:ln w="25400" cap="rnd">
            <a:solidFill>
              <a:schemeClr val="accent1">
                <a:lumMod val="40000"/>
                <a:lumOff val="6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序号">
            <a:extLst>
              <a:ext uri="{FF2B5EF4-FFF2-40B4-BE49-F238E27FC236}">
                <a16:creationId xmlns:a16="http://schemas.microsoft.com/office/drawing/2014/main" id="{85C0CEFD-179D-DA1D-DD66-3647E7DEB65E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320766" y="4812023"/>
            <a:ext cx="925900" cy="107772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gradFill flip="none" rotWithShape="1">
                  <a:gsLst>
                    <a:gs pos="19000">
                      <a:schemeClr val="accent1"/>
                    </a:gs>
                    <a:gs pos="74000">
                      <a:schemeClr val="accent2"/>
                    </a:gs>
                  </a:gsLst>
                  <a:lin ang="2700000" scaled="1"/>
                  <a:tileRect/>
                </a:gradFill>
                <a:latin typeface="+mn-ea"/>
              </a:rPr>
              <a:t>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实验及结果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5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0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实验及结果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D54905-40CE-16D9-F022-F5A684342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016" y="2389431"/>
            <a:ext cx="9087081" cy="422187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ADEA3-5253-B85C-6446-39D8A0F83D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应用一：市场预测员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36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实验及结果</a:t>
            </a:r>
            <a:endParaRPr lang="zh-CN" altLang="en-US" sz="1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ADEA3-5253-B85C-6446-39D8A0F83D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应用一：市场预测员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271EA8-D017-503D-9362-69A093BD8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4669"/>
            <a:ext cx="3497770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659D3-A30A-3353-F6A0-30872A62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970" y="1948926"/>
            <a:ext cx="6737477" cy="47370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0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实验及结果</a:t>
            </a:r>
            <a:endParaRPr lang="zh-CN" altLang="en-US" sz="1400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4D90A38-1240-6969-65BA-DA56332430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应用二：文件分析与生成</a:t>
            </a:r>
            <a:endParaRPr lang="en-US" altLang="zh-CN"/>
          </a:p>
          <a:p>
            <a:endParaRPr lang="en-US" altLang="zh-CN"/>
          </a:p>
          <a:p>
            <a:r>
              <a:rPr lang="zh-CN" altLang="en-US" b="1"/>
              <a:t>文件分析</a:t>
            </a:r>
            <a:r>
              <a:rPr lang="zh-CN" altLang="en-US"/>
              <a:t>：分析年度报告、会议记录等等，将大量非结构化数据转化为结构化的、可操作的数据。</a:t>
            </a:r>
          </a:p>
          <a:p>
            <a:r>
              <a:rPr lang="zh-CN" altLang="en-US" b="1"/>
              <a:t>文件生成</a:t>
            </a:r>
            <a:r>
              <a:rPr lang="zh-CN" altLang="en-US"/>
              <a:t>：绩效评估、市场比较和前瞻性财务预测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7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BD883-E7B1-19E2-297F-08E1BB27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4" y="84666"/>
            <a:ext cx="10038891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54B9CA-FB4D-D71B-9BAB-666113B0B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958" y="84666"/>
            <a:ext cx="516435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66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D9CE19-ED47-35F8-94C4-65BE9DF5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40" y="-59267"/>
            <a:ext cx="653858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BF7671-9E57-07EF-0493-01B29BFBC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811" y="0"/>
            <a:ext cx="634518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18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论文不足与改进思考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11"/>
          <p:cNvSpPr/>
          <p:nvPr>
            <p:custDataLst>
              <p:tags r:id="rId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思考总结与参考资料</a:t>
            </a:r>
          </a:p>
        </p:txBody>
      </p:sp>
      <p:sp>
        <p:nvSpPr>
          <p:cNvPr id="9" name="矩形: 圆角 22"/>
          <p:cNvSpPr/>
          <p:nvPr>
            <p:custDataLst>
              <p:tags r:id="rId4"/>
            </p:custDataLst>
          </p:nvPr>
        </p:nvSpPr>
        <p:spPr>
          <a:xfrm>
            <a:off x="70023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992467" y="5474641"/>
            <a:ext cx="2693503" cy="8499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剖析不够深入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2.</a:t>
            </a:r>
            <a:r>
              <a:rPr lang="zh-CN" altLang="en-US" sz="1400" dirty="0"/>
              <a:t>实验结果评价缺失</a:t>
            </a:r>
            <a:endParaRPr lang="en-US" altLang="zh-CN" sz="1400" dirty="0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992467" y="4894478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总结论文不足</a:t>
            </a:r>
          </a:p>
        </p:txBody>
      </p:sp>
      <p:pic>
        <p:nvPicPr>
          <p:cNvPr id="15" name="图片 14" descr="/data/temp/12070a48-2d38-11ef-9d68-0ad046184f51.jpg@base@tag=imgScale&amp;m=1&amp;w=788&amp;h=973&amp;q=9512070a48-2d38-11ef-9d68-0ad046184f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rcRect b="7423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8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4744806" y="5473344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1.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完善实验结果评价标准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2.Loading……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4749368" y="4931471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改进思考方向</a:t>
            </a:r>
          </a:p>
        </p:txBody>
      </p:sp>
      <p:pic>
        <p:nvPicPr>
          <p:cNvPr id="21" name="图片 20" descr="/data/temp/12070a91-2d38-11ef-9d68-0ad046184f51.jpg@base@tag=imgScale&amp;m=1&amp;w=788&amp;h=973&amp;q=9512070a91-2d38-11ef-9d68-0ad046184f51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8"/>
          <a:srcRect l="2665" t="4099" r="254" b="10264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508052" y="4894479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参考资料推荐</a:t>
            </a:r>
          </a:p>
        </p:txBody>
      </p:sp>
      <p:pic>
        <p:nvPicPr>
          <p:cNvPr id="25" name="图片 24" descr="/data/temp/12070bad-2d38-11ef-9d68-0ad046184f51.jpg@base@tag=imgScale&amp;m=1&amp;w=788&amp;h=973&amp;q=9512070bad-2d38-11ef-9d68-0ad046184f51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9"/>
          <a:srcRect l="9146" r="9146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513889" y="5436352"/>
            <a:ext cx="2766947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altLang="zh-CN" sz="1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DeepScalper: A Risk-Aware Reinforcement Learning Framework to Capture Fleeting Intraday Trading Opportunities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623538" y="1916723"/>
            <a:ext cx="3966963" cy="1834648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汇报人：才佳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论文基本信息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作者与机构</a:t>
            </a:r>
          </a:p>
        </p:txBody>
      </p:sp>
      <p:sp>
        <p:nvSpPr>
          <p:cNvPr id="20" name="圆角矩形 19"/>
          <p:cNvSpPr/>
          <p:nvPr>
            <p:custDataLst>
              <p:tags r:id="rId3"/>
            </p:custDataLst>
          </p:nvPr>
        </p:nvSpPr>
        <p:spPr>
          <a:xfrm>
            <a:off x="1819893" y="4788210"/>
            <a:ext cx="2570872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作者信息</a:t>
            </a:r>
          </a:p>
        </p:txBody>
      </p:sp>
      <p:pic>
        <p:nvPicPr>
          <p:cNvPr id="11" name="图片 10" descr="/data/temp/0d9e5e32-2d38-11ef-87e8-522aea9e72eb.jpg@base@tag=imgScale&amp;m=1&amp;w=679&amp;h=679&amp;q=950d9e5e32-2d38-11ef-87e8-522aea9e72eb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l="16683" r="16683"/>
          <a:stretch>
            <a:fillRect/>
          </a:stretch>
        </p:blipFill>
        <p:spPr>
          <a:xfrm>
            <a:off x="1877844" y="2144102"/>
            <a:ext cx="2455045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7781871" y="4788210"/>
            <a:ext cx="2570236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所属机构</a:t>
            </a:r>
          </a:p>
        </p:txBody>
      </p:sp>
      <p:pic>
        <p:nvPicPr>
          <p:cNvPr id="13" name="图片 12" descr="/data/temp/0d9e5edd-2d38-11ef-87e8-522aea9e72eb.jpg@base@tag=imgScale&amp;m=1&amp;w=711&amp;h=679&amp;q=950d9e5edd-2d38-11ef-87e8-522aea9e72eb"/>
          <p:cNvPicPr/>
          <p:nvPr>
            <p:custDataLst>
              <p:tags r:id="rId6"/>
            </p:custDataLst>
          </p:nvPr>
        </p:nvPicPr>
        <p:blipFill rotWithShape="1">
          <a:blip r:embed="rId12"/>
          <a:srcRect t="18175" b="18175"/>
          <a:stretch>
            <a:fillRect/>
          </a:stretch>
        </p:blipFill>
        <p:spPr>
          <a:xfrm>
            <a:off x="7781871" y="2144102"/>
            <a:ext cx="2570236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486508" y="5450510"/>
            <a:ext cx="5908429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 err="1"/>
              <a:t>Hongyang</a:t>
            </a:r>
            <a:r>
              <a:rPr lang="en-US" altLang="zh-CN" sz="1600" dirty="0"/>
              <a:t> (Bruce) Yang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Boyu</a:t>
            </a:r>
            <a:r>
              <a:rPr lang="en-US" altLang="zh-CN" sz="1600" dirty="0"/>
              <a:t> Zhang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Neng Wang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Cheng Guo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Xiaoli</a:t>
            </a:r>
            <a:r>
              <a:rPr lang="en-US" altLang="zh-CN" sz="1600" dirty="0"/>
              <a:t> Zhang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Likun</a:t>
            </a:r>
            <a:r>
              <a:rPr lang="en-US" altLang="zh-CN" sz="1600" dirty="0"/>
              <a:t> Lin</a:t>
            </a:r>
            <a:r>
              <a:rPr lang="en-US" altLang="zh-CN" sz="1600" baseline="30000" dirty="0"/>
              <a:t>1,2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Junlin</a:t>
            </a:r>
            <a:r>
              <a:rPr lang="en-US" altLang="zh-CN" sz="1600" dirty="0"/>
              <a:t> (Jason) Wang </a:t>
            </a:r>
            <a:r>
              <a:rPr lang="en-US" altLang="zh-CN" sz="1600" baseline="30000" dirty="0"/>
              <a:t>1,4</a:t>
            </a:r>
            <a:r>
              <a:rPr lang="en-US" altLang="zh-CN" sz="1600" dirty="0"/>
              <a:t>,Tianyu Zhou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Mao Guan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,Runjia (Luna) Zhang</a:t>
            </a:r>
            <a:r>
              <a:rPr lang="en-US" altLang="zh-CN" sz="1600" baseline="30000" dirty="0"/>
              <a:t>1,4</a:t>
            </a:r>
            <a:r>
              <a:rPr lang="en-US" altLang="zh-CN" sz="1600" dirty="0"/>
              <a:t>, Christina Dan Wang</a:t>
            </a:r>
            <a:r>
              <a:rPr lang="en-US" altLang="zh-CN" sz="1600" baseline="30000" dirty="0"/>
              <a:t>1,3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6594231" y="5450510"/>
            <a:ext cx="4372976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 ai4finance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基金会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;2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哥伦比亚大学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;3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上海人工智能与深度学习前沿科学研究中心，上海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100029;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上海纽约大学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;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上海纽约大学商学院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;4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华东师范大学上海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金融学院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;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0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2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领域结合存在的问题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03DA8F6-6948-5563-1203-5BB602FE30B2}"/>
              </a:ext>
            </a:extLst>
          </p:cNvPr>
          <p:cNvSpPr txBox="1">
            <a:spLocks/>
          </p:cNvSpPr>
          <p:nvPr/>
        </p:nvSpPr>
        <p:spPr>
          <a:xfrm>
            <a:off x="581463" y="2113697"/>
            <a:ext cx="1075719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金融部门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人工智能社区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3546380-EC10-AC92-979F-2012DCC9FA5B}"/>
              </a:ext>
            </a:extLst>
          </p:cNvPr>
          <p:cNvCxnSpPr>
            <a:cxnSpLocks/>
          </p:cNvCxnSpPr>
          <p:nvPr/>
        </p:nvCxnSpPr>
        <p:spPr>
          <a:xfrm>
            <a:off x="2254318" y="2404394"/>
            <a:ext cx="1772093" cy="811697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549196D-E885-A04F-CBED-37F6A04D1EE9}"/>
              </a:ext>
            </a:extLst>
          </p:cNvPr>
          <p:cNvCxnSpPr>
            <a:cxnSpLocks/>
          </p:cNvCxnSpPr>
          <p:nvPr/>
        </p:nvCxnSpPr>
        <p:spPr>
          <a:xfrm flipV="1">
            <a:off x="2927714" y="3477701"/>
            <a:ext cx="1098697" cy="937077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14AFCA2-9DE7-5A60-05D6-5F9CA894DBDA}"/>
              </a:ext>
            </a:extLst>
          </p:cNvPr>
          <p:cNvSpPr txBox="1"/>
          <p:nvPr/>
        </p:nvSpPr>
        <p:spPr>
          <a:xfrm>
            <a:off x="4026411" y="30182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发展、结合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EF6FC61-51ED-1849-F36F-61EA20B053C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06440" y="2198831"/>
            <a:ext cx="1415302" cy="1081056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2188E68-3BA4-F94C-5308-09AA97DB60E0}"/>
              </a:ext>
            </a:extLst>
          </p:cNvPr>
          <p:cNvSpPr txBox="1"/>
          <p:nvPr/>
        </p:nvSpPr>
        <p:spPr>
          <a:xfrm>
            <a:off x="5499611" y="22017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存在障碍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E24E8FC-5333-E068-9227-3F9411E40571}"/>
              </a:ext>
            </a:extLst>
          </p:cNvPr>
          <p:cNvCxnSpPr>
            <a:cxnSpLocks/>
          </p:cNvCxnSpPr>
          <p:nvPr/>
        </p:nvCxnSpPr>
        <p:spPr>
          <a:xfrm>
            <a:off x="6006440" y="3477701"/>
            <a:ext cx="1528716" cy="937077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69B41C4-38B3-8E92-93EA-370C395F0C3B}"/>
              </a:ext>
            </a:extLst>
          </p:cNvPr>
          <p:cNvSpPr txBox="1"/>
          <p:nvPr/>
        </p:nvSpPr>
        <p:spPr>
          <a:xfrm>
            <a:off x="5794918" y="37661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存在问题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DE20D0-6F0C-A0E1-8168-3EE0D4DC90F3}"/>
              </a:ext>
            </a:extLst>
          </p:cNvPr>
          <p:cNvSpPr txBox="1"/>
          <p:nvPr/>
        </p:nvSpPr>
        <p:spPr>
          <a:xfrm>
            <a:off x="7458068" y="1636643"/>
            <a:ext cx="4223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两个领域的专有数据和专业知识不互通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90EEA-17F5-7D42-F2F4-0BFE61A1762C}"/>
              </a:ext>
            </a:extLst>
          </p:cNvPr>
          <p:cNvSpPr txBox="1"/>
          <p:nvPr/>
        </p:nvSpPr>
        <p:spPr>
          <a:xfrm>
            <a:off x="7535156" y="3854423"/>
            <a:ext cx="4223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决策过程透明度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全球市场适应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模型多样性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实时数据处理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18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pPr algn="r"/>
            <a:r>
              <a:rPr lang="zh-CN" altLang="en-US" sz="3600" dirty="0">
                <a:latin typeface="+mn-ea"/>
                <a:ea typeface="+mn-ea"/>
              </a:rPr>
              <a:t>解决方案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E1B88B3-E294-D82F-7583-3D77DD3E68AE}"/>
              </a:ext>
            </a:extLst>
          </p:cNvPr>
          <p:cNvSpPr txBox="1">
            <a:spLocks/>
          </p:cNvSpPr>
          <p:nvPr/>
        </p:nvSpPr>
        <p:spPr>
          <a:xfrm>
            <a:off x="756424" y="392965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0" dirty="0"/>
              <a:t>金融行业的基于</a:t>
            </a:r>
            <a:r>
              <a:rPr lang="en-US" altLang="zh-CN" b="0" dirty="0"/>
              <a:t>LLM</a:t>
            </a:r>
            <a:r>
              <a:rPr lang="zh-CN" altLang="en-US" b="0" dirty="0"/>
              <a:t>的工具链</a:t>
            </a:r>
            <a:br>
              <a:rPr lang="zh-CN" altLang="en-US" b="0" dirty="0"/>
            </a:br>
            <a:endParaRPr lang="zh-CN" altLang="en-US" b="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5BE60B1-5823-75AA-B3F2-4A3E8C2E0100}"/>
              </a:ext>
            </a:extLst>
          </p:cNvPr>
          <p:cNvSpPr txBox="1">
            <a:spLocks/>
          </p:cNvSpPr>
          <p:nvPr/>
        </p:nvSpPr>
        <p:spPr>
          <a:xfrm>
            <a:off x="756424" y="149741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金融人工智能代理层，金融思维链</a:t>
            </a:r>
            <a:r>
              <a:rPr lang="en-US" altLang="zh-CN" dirty="0"/>
              <a:t>(</a:t>
            </a:r>
            <a:r>
              <a:rPr lang="en-US" altLang="zh-CN" dirty="0" err="1"/>
              <a:t>CoT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金融</a:t>
            </a:r>
            <a:r>
              <a:rPr lang="en-US" altLang="zh-CN" dirty="0"/>
              <a:t>LLM</a:t>
            </a:r>
            <a:r>
              <a:rPr lang="zh-CN" altLang="en-US" dirty="0"/>
              <a:t>算法层，匹配模型应用策略</a:t>
            </a:r>
            <a:endParaRPr lang="en-US" altLang="zh-CN" dirty="0"/>
          </a:p>
          <a:p>
            <a:r>
              <a:rPr lang="en-US" altLang="zh-CN" dirty="0"/>
              <a:t>3.LLMOps</a:t>
            </a:r>
            <a:r>
              <a:rPr lang="zh-CN" altLang="en-US" dirty="0"/>
              <a:t>和</a:t>
            </a:r>
            <a:r>
              <a:rPr lang="en-US" altLang="zh-CN" dirty="0" err="1"/>
              <a:t>DataOps</a:t>
            </a:r>
            <a:r>
              <a:rPr lang="zh-CN" altLang="en-US" dirty="0"/>
              <a:t>层生成准确的模型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多源</a:t>
            </a:r>
            <a:r>
              <a:rPr lang="en-US" altLang="zh-CN" dirty="0"/>
              <a:t>LLM</a:t>
            </a:r>
            <a:r>
              <a:rPr lang="zh-CN" altLang="en-US" dirty="0"/>
              <a:t>基础模型层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zh-CN" altLang="en-US" dirty="0"/>
              <a:t>全面的金融人工智能代理框架</a:t>
            </a:r>
            <a:endParaRPr lang="en-US" altLang="zh-CN" dirty="0"/>
          </a:p>
          <a:p>
            <a:r>
              <a:rPr lang="zh-CN" altLang="en-US" dirty="0"/>
              <a:t>多源</a:t>
            </a:r>
            <a:r>
              <a:rPr lang="en-US" altLang="zh-CN" dirty="0"/>
              <a:t>LLM</a:t>
            </a:r>
            <a:r>
              <a:rPr lang="zh-CN" altLang="en-US" dirty="0"/>
              <a:t>集成</a:t>
            </a:r>
          </a:p>
          <a:p>
            <a:r>
              <a:rPr lang="zh-CN" altLang="en-US" dirty="0"/>
              <a:t>金融人工智能的开源平台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6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方法论解读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/>
          <a:lstStyle/>
          <a:p>
            <a:r>
              <a:rPr lang="zh-CN" altLang="en-US" dirty="0"/>
              <a:t>评分标准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75B1FD-7EEF-1D51-03B2-478302145C52}"/>
              </a:ext>
            </a:extLst>
          </p:cNvPr>
          <p:cNvSpPr txBox="1"/>
          <p:nvPr/>
        </p:nvSpPr>
        <p:spPr>
          <a:xfrm>
            <a:off x="696000" y="1745166"/>
            <a:ext cx="10470088" cy="466306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数据收集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收集各种</a:t>
            </a:r>
            <a:r>
              <a:rPr lang="en-US" altLang="zh-CN" sz="2400" i="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llm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跨多个评估任务的性能数据。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归一化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将每个评估任务的结果归一化到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之间。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3.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权重分配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根据行业标准或专家意见为不同的评价维度分配权重。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4.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综合得分的计算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将归一化后的得分与各自的权重相乘，并将其相加，</a:t>
            </a:r>
            <a:endParaRPr lang="en-US" altLang="zh-CN" sz="2400" i="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得出任务得分。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5.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结果分析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分析分数，对</a:t>
            </a:r>
            <a:r>
              <a:rPr lang="en-US" altLang="zh-CN" sz="2400" i="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llm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进行排名和评估，提供绩效比较和选择建议。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endParaRPr lang="zh-CN" alt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M2Njg4ZTRiMjA5NzYyN2I4NWZiMjNlOGY4M2M3M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7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单击此处&#10;添加文档标题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5971"/>
  <p:tag name="KSO_WM_TEMPLATE_CATEGORY" val="custom"/>
  <p:tag name="KSO_WM_SLIDE_INDEX" val="6"/>
  <p:tag name="KSO_WM_SLIDE_ID" val="custom20235971_6"/>
  <p:tag name="KSO_WM_TEMPLATE_MASTER_TYPE" val="0"/>
  <p:tag name="KSO_WM_SLIDE_LAYOUT" val="a_l"/>
  <p:tag name="KSO_WM_SLIDE_LAYOUT_CNT" val="1_1"/>
  <p:tag name="KSO_WM_SLIDE_DIAGTYPE" val="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7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目录"/>
  <p:tag name="KSO_WM_UNIT_TEXT_FILL_FORE_SCHEMECOLOR_INDEX" val="15"/>
  <p:tag name="KSO_WM_UNIT_TEXT_FILL_TYPE" val="1"/>
  <p:tag name="KSO_WM_UNIT_USESOURCEFORMAT_APPLY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6"/>
  <p:tag name="KSO_WM_UNIT_USESOURCEFORMAT_APPLY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6"/>
  <p:tag name="KSO_WM_UNIT_USESOURCEFORMAT_APPLY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6"/>
  <p:tag name="KSO_WM_UNIT_USESOURCEFORMAT_APPL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6"/>
  <p:tag name="KSO_WM_UNIT_USESOURCEFORMAT_APPLY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6"/>
  <p:tag name="KSO_WM_UNIT_USESOURCEFORMAT_APPLY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7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FILL_FORE_SCHEMECOLOR_INDEX" val="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15"/>
  <p:tag name="KSO_WM_UNIT_TEXT_FILL_TYPE" val="1"/>
  <p:tag name="KSO_WM_UNIT_USESOURCEFORMAT_APPLY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71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71"/>
  <p:tag name="KSO_WM_TEMPLATE_CATEGORY" val="custom"/>
  <p:tag name="KSO_WM_DIAGRAM_MAX_ITEMCNT" val="6"/>
  <p:tag name="KSO_WM_DIAGRAM_MIN_ITEMCNT" val="2"/>
  <p:tag name="KSO_WM_DIAGRAM_VIRTUALLY_FRAME" val="{&quot;height&quot;:278.6197637795276,&quot;left&quot;:68.44154602531371,&quot;top&quot;:185.13984251968503,&quot;width&quot;:823.1170654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99999976158142,&quot;transparency&quot;:0},{&quot;brightness&quot;:0,&quot;colorType&quot;:1,&quot;foreColorIndex&quot;:6,&quot;pos&quot;:0.7400000095367432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6"/>
  <p:tag name="KSO_WM_UNIT_USESOURCEFORMAT_APPLY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5971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1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79*67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1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1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79*7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1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15_1*l_h_f*1_1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15_1*l_h_f*1_2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71"/>
  <p:tag name="KSO_WM_TEMPLATE_CATEGORY" val="custom"/>
  <p:tag name="KSO_WM_TEMPLATE_MASTER_TYPE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968"/>
  <p:tag name="KSO_WM_TEMPLATE_SUBCATEGORY" val="0"/>
  <p:tag name="KSO_WM_SLIDE_INDEX" val="1"/>
  <p:tag name="KSO_WM_TAG_VERSION" val="3.0"/>
  <p:tag name="KSO_WM_SLIDE_ID" val="custom20231850_1"/>
  <p:tag name="KSO_WM_SLIDE_ITEM_CNT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custom20231850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15"/>
  <p:tag name="KSO_WM_UNIT_TEXT_FILL_TYPE" val="1"/>
  <p:tag name="KSO_WM_UNIT_USESOURCEFORMAT_APPL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71"/>
  <p:tag name="KSO_WM_TEMPLATE_CATEGORY" val="custo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7"/>
  <p:tag name="KSO_WM_SLIDE_ID" val="custom20235971_7"/>
  <p:tag name="KSO_WM_TEMPLATE_MASTER_TYPE" val="0"/>
  <p:tag name="KSO_WM_SLIDE_LAYOUT" val="a_e"/>
  <p:tag name="KSO_WM_SLIDE_LAYOUT_CNT" val="1_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添加章节标题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7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PRESET_TEXT" val="0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30968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USESOURCEFORMAT_APPLY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9"/>
  <p:tag name="KSO_WM_SLIDE_ID" val="custom20235971_9"/>
  <p:tag name="KSO_WM_TEMPLATE_MASTER_TYPE" val="0"/>
  <p:tag name="KSO_WM_SLIDE_LAYOUT" val="a_f"/>
  <p:tag name="KSO_WM_SLIDE_LAYOUT_CNT" val="1_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感谢观看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7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71"/>
  <p:tag name="KSO_WM_TEMPLATE_CATEGORY" val="custom"/>
  <p:tag name="KSO_WM_SLIDE_INDEX" val="1"/>
  <p:tag name="KSO_WM_SLIDE_ID" val="custom20235971_1"/>
  <p:tag name="KSO_WM_TEMPLATE_MASTER_TYPE" val="0"/>
  <p:tag name="KSO_WM_SLIDE_LAYOUT" val="a_f"/>
  <p:tag name="KSO_WM_SLIDE_LAYOUT_CNT" val="1_2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0325-1">
      <a:dk1>
        <a:srgbClr val="333333"/>
      </a:dk1>
      <a:lt1>
        <a:sysClr val="window" lastClr="FFFFFF"/>
      </a:lt1>
      <a:dk2>
        <a:srgbClr val="000000"/>
      </a:dk2>
      <a:lt2>
        <a:srgbClr val="E7F3FD"/>
      </a:lt2>
      <a:accent1>
        <a:srgbClr val="84C1F4"/>
      </a:accent1>
      <a:accent2>
        <a:srgbClr val="1A48D8"/>
      </a:accent2>
      <a:accent3>
        <a:srgbClr val="C299D9"/>
      </a:accent3>
      <a:accent4>
        <a:srgbClr val="766BC9"/>
      </a:accent4>
      <a:accent5>
        <a:srgbClr val="FAC348"/>
      </a:accent5>
      <a:accent6>
        <a:srgbClr val="F88A20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2"/>
            </a:gs>
            <a:gs pos="0">
              <a:schemeClr val="accent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3173</Words>
  <Application>Microsoft Office PowerPoint</Application>
  <PresentationFormat>宽屏</PresentationFormat>
  <Paragraphs>252</Paragraphs>
  <Slides>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Lucida Grande</vt:lpstr>
      <vt:lpstr>等线</vt:lpstr>
      <vt:lpstr>微软雅黑</vt:lpstr>
      <vt:lpstr>Arial</vt:lpstr>
      <vt:lpstr>Calibri</vt:lpstr>
      <vt:lpstr>WPS</vt:lpstr>
      <vt:lpstr>Office 主题​​</vt:lpstr>
      <vt:lpstr>FinRobot: An Open-Source AI Agent Platform for Financial Applications using Large Language Models</vt:lpstr>
      <vt:lpstr>目录</vt:lpstr>
      <vt:lpstr>论文基本信息</vt:lpstr>
      <vt:lpstr>作者与机构</vt:lpstr>
      <vt:lpstr>存在的问题</vt:lpstr>
      <vt:lpstr>领域结合存在的问题</vt:lpstr>
      <vt:lpstr>解决方案</vt:lpstr>
      <vt:lpstr>方法论解读</vt:lpstr>
      <vt:lpstr>评分标准</vt:lpstr>
      <vt:lpstr>CoT具体应用</vt:lpstr>
      <vt:lpstr>主体模块</vt:lpstr>
      <vt:lpstr>系统架构</vt:lpstr>
      <vt:lpstr>模块1： Financial AI Agents Layer</vt:lpstr>
      <vt:lpstr>模块2.Financial LLMs Algorithms Layer</vt:lpstr>
      <vt:lpstr>模块2. Financial LLMs Algorithms Layer</vt:lpstr>
      <vt:lpstr>模块2. Financial LLMs Algorithms Layer</vt:lpstr>
      <vt:lpstr>模块2. Financial LLMs Algorithms Layer</vt:lpstr>
      <vt:lpstr>模块3.LLMOps Layers and DataOps Layer</vt:lpstr>
      <vt:lpstr>模块4.Multi-source LLM Foundation Models Layer</vt:lpstr>
      <vt:lpstr>实验及结果</vt:lpstr>
      <vt:lpstr>实验及结果</vt:lpstr>
      <vt:lpstr>实验及结果</vt:lpstr>
      <vt:lpstr>实验及结果</vt:lpstr>
      <vt:lpstr>PowerPoint 演示文稿</vt:lpstr>
      <vt:lpstr>PowerPoint 演示文稿</vt:lpstr>
      <vt:lpstr>论文不足与改进思考</vt:lpstr>
      <vt:lpstr>思考总结与参考资料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佳 才</cp:lastModifiedBy>
  <cp:revision>19</cp:revision>
  <dcterms:created xsi:type="dcterms:W3CDTF">2023-08-09T12:44:00Z</dcterms:created>
  <dcterms:modified xsi:type="dcterms:W3CDTF">2024-06-30T12:55:27Z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